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3"/>
  </p:notesMasterIdLst>
  <p:sldIdLst>
    <p:sldId id="256" r:id="rId2"/>
    <p:sldId id="391" r:id="rId3"/>
    <p:sldId id="260" r:id="rId4"/>
    <p:sldId id="257" r:id="rId5"/>
    <p:sldId id="258" r:id="rId6"/>
    <p:sldId id="259" r:id="rId7"/>
    <p:sldId id="261" r:id="rId8"/>
    <p:sldId id="262"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7" r:id="rId22"/>
    <p:sldId id="278" r:id="rId23"/>
    <p:sldId id="279" r:id="rId24"/>
    <p:sldId id="280" r:id="rId25"/>
    <p:sldId id="281" r:id="rId26"/>
    <p:sldId id="282" r:id="rId27"/>
    <p:sldId id="291" r:id="rId28"/>
    <p:sldId id="292" r:id="rId29"/>
    <p:sldId id="293" r:id="rId30"/>
    <p:sldId id="294" r:id="rId31"/>
    <p:sldId id="295" r:id="rId32"/>
    <p:sldId id="392" r:id="rId33"/>
    <p:sldId id="297" r:id="rId34"/>
    <p:sldId id="298" r:id="rId35"/>
    <p:sldId id="299" r:id="rId36"/>
    <p:sldId id="300" r:id="rId37"/>
    <p:sldId id="301" r:id="rId38"/>
    <p:sldId id="302" r:id="rId39"/>
    <p:sldId id="303" r:id="rId40"/>
    <p:sldId id="304" r:id="rId41"/>
    <p:sldId id="305" r:id="rId42"/>
    <p:sldId id="306" r:id="rId43"/>
    <p:sldId id="307" r:id="rId44"/>
    <p:sldId id="308" r:id="rId45"/>
    <p:sldId id="309" r:id="rId46"/>
    <p:sldId id="310" r:id="rId47"/>
    <p:sldId id="311" r:id="rId48"/>
    <p:sldId id="312" r:id="rId49"/>
    <p:sldId id="313" r:id="rId50"/>
    <p:sldId id="314" r:id="rId51"/>
    <p:sldId id="315" r:id="rId52"/>
    <p:sldId id="316" r:id="rId53"/>
    <p:sldId id="317" r:id="rId54"/>
    <p:sldId id="318" r:id="rId55"/>
    <p:sldId id="319" r:id="rId56"/>
    <p:sldId id="320" r:id="rId57"/>
    <p:sldId id="321" r:id="rId58"/>
    <p:sldId id="322" r:id="rId59"/>
    <p:sldId id="393" r:id="rId60"/>
    <p:sldId id="394" r:id="rId61"/>
    <p:sldId id="395" r:id="rId62"/>
    <p:sldId id="396" r:id="rId63"/>
    <p:sldId id="397" r:id="rId64"/>
    <p:sldId id="398" r:id="rId65"/>
    <p:sldId id="399" r:id="rId66"/>
    <p:sldId id="400" r:id="rId67"/>
    <p:sldId id="401" r:id="rId68"/>
    <p:sldId id="402" r:id="rId69"/>
    <p:sldId id="403" r:id="rId70"/>
    <p:sldId id="404" r:id="rId71"/>
    <p:sldId id="405" r:id="rId72"/>
    <p:sldId id="406" r:id="rId73"/>
    <p:sldId id="407" r:id="rId74"/>
    <p:sldId id="408" r:id="rId75"/>
    <p:sldId id="409" r:id="rId76"/>
    <p:sldId id="410" r:id="rId77"/>
    <p:sldId id="411" r:id="rId78"/>
    <p:sldId id="412" r:id="rId79"/>
    <p:sldId id="413" r:id="rId80"/>
    <p:sldId id="414" r:id="rId81"/>
    <p:sldId id="415" r:id="rId82"/>
    <p:sldId id="416" r:id="rId83"/>
    <p:sldId id="417" r:id="rId84"/>
    <p:sldId id="418" r:id="rId85"/>
    <p:sldId id="419" r:id="rId86"/>
    <p:sldId id="420" r:id="rId87"/>
    <p:sldId id="421" r:id="rId88"/>
    <p:sldId id="422" r:id="rId89"/>
    <p:sldId id="423" r:id="rId90"/>
    <p:sldId id="424" r:id="rId91"/>
    <p:sldId id="425" r:id="rId92"/>
    <p:sldId id="426" r:id="rId93"/>
    <p:sldId id="427" r:id="rId94"/>
    <p:sldId id="428" r:id="rId95"/>
    <p:sldId id="429" r:id="rId96"/>
    <p:sldId id="430" r:id="rId97"/>
    <p:sldId id="431" r:id="rId98"/>
    <p:sldId id="432" r:id="rId99"/>
    <p:sldId id="433" r:id="rId100"/>
    <p:sldId id="434" r:id="rId101"/>
    <p:sldId id="323" r:id="rId102"/>
    <p:sldId id="324" r:id="rId103"/>
    <p:sldId id="325" r:id="rId104"/>
    <p:sldId id="435" r:id="rId105"/>
    <p:sldId id="436" r:id="rId106"/>
    <p:sldId id="437" r:id="rId107"/>
    <p:sldId id="438" r:id="rId108"/>
    <p:sldId id="439" r:id="rId109"/>
    <p:sldId id="440" r:id="rId110"/>
    <p:sldId id="441" r:id="rId111"/>
    <p:sldId id="442" r:id="rId112"/>
    <p:sldId id="443" r:id="rId113"/>
    <p:sldId id="444" r:id="rId114"/>
    <p:sldId id="445" r:id="rId115"/>
    <p:sldId id="446" r:id="rId116"/>
    <p:sldId id="447" r:id="rId117"/>
    <p:sldId id="448" r:id="rId118"/>
    <p:sldId id="449" r:id="rId119"/>
    <p:sldId id="450" r:id="rId120"/>
    <p:sldId id="451" r:id="rId121"/>
    <p:sldId id="452" r:id="rId122"/>
    <p:sldId id="453" r:id="rId123"/>
    <p:sldId id="454" r:id="rId124"/>
    <p:sldId id="455" r:id="rId125"/>
    <p:sldId id="456" r:id="rId126"/>
    <p:sldId id="457" r:id="rId127"/>
    <p:sldId id="458" r:id="rId128"/>
    <p:sldId id="459" r:id="rId129"/>
    <p:sldId id="460" r:id="rId130"/>
    <p:sldId id="461" r:id="rId131"/>
    <p:sldId id="462" r:id="rId132"/>
    <p:sldId id="463" r:id="rId133"/>
    <p:sldId id="464" r:id="rId134"/>
    <p:sldId id="355" r:id="rId135"/>
    <p:sldId id="465" r:id="rId136"/>
    <p:sldId id="466" r:id="rId137"/>
    <p:sldId id="467" r:id="rId138"/>
    <p:sldId id="468" r:id="rId139"/>
    <p:sldId id="469" r:id="rId140"/>
    <p:sldId id="470" r:id="rId141"/>
    <p:sldId id="471" r:id="rId142"/>
    <p:sldId id="472" r:id="rId143"/>
    <p:sldId id="473" r:id="rId144"/>
    <p:sldId id="474" r:id="rId145"/>
    <p:sldId id="475" r:id="rId146"/>
    <p:sldId id="476" r:id="rId147"/>
    <p:sldId id="477" r:id="rId148"/>
    <p:sldId id="478" r:id="rId149"/>
    <p:sldId id="479" r:id="rId150"/>
    <p:sldId id="480" r:id="rId151"/>
    <p:sldId id="481" r:id="rId152"/>
    <p:sldId id="482" r:id="rId153"/>
    <p:sldId id="483" r:id="rId154"/>
    <p:sldId id="484" r:id="rId155"/>
    <p:sldId id="485" r:id="rId156"/>
    <p:sldId id="486" r:id="rId157"/>
    <p:sldId id="487" r:id="rId158"/>
    <p:sldId id="488" r:id="rId159"/>
    <p:sldId id="489" r:id="rId160"/>
    <p:sldId id="490" r:id="rId161"/>
    <p:sldId id="491" r:id="rId162"/>
    <p:sldId id="492" r:id="rId163"/>
    <p:sldId id="493" r:id="rId164"/>
    <p:sldId id="494" r:id="rId165"/>
    <p:sldId id="495" r:id="rId166"/>
    <p:sldId id="496" r:id="rId167"/>
    <p:sldId id="497" r:id="rId168"/>
    <p:sldId id="498" r:id="rId169"/>
    <p:sldId id="499" r:id="rId170"/>
    <p:sldId id="500" r:id="rId171"/>
    <p:sldId id="501" r:id="rId1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25"/>
    <p:restoredTop sz="91330"/>
  </p:normalViewPr>
  <p:slideViewPr>
    <p:cSldViewPr snapToGrid="0">
      <p:cViewPr varScale="1">
        <p:scale>
          <a:sx n="105" d="100"/>
          <a:sy n="105" d="100"/>
        </p:scale>
        <p:origin x="704"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tableStyles" Target="tableStyles.xml"/><Relationship Id="rId172" Type="http://schemas.openxmlformats.org/officeDocument/2006/relationships/slide" Target="slides/slide17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presProps" Target="presProp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viewProps" Target="viewProps.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theme" Target="theme/theme1.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0E8EAD-8B0B-DE42-822C-34873BD4CCCB}" type="datetimeFigureOut">
              <a:rPr lang="en-US" smtClean="0"/>
              <a:t>3/20/25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5A81188-3176-1D48-A8D4-981D7D94ACB4}" type="slidenum">
              <a:rPr lang="en-US" smtClean="0"/>
              <a:t>‹#›</a:t>
            </a:fld>
            <a:endParaRPr lang="en-US" dirty="0"/>
          </a:p>
        </p:txBody>
      </p:sp>
    </p:spTree>
    <p:extLst>
      <p:ext uri="{BB962C8B-B14F-4D97-AF65-F5344CB8AC3E}">
        <p14:creationId xmlns:p14="http://schemas.microsoft.com/office/powerpoint/2010/main" val="30612628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17</a:t>
            </a:fld>
            <a:endParaRPr lang="en-US" dirty="0"/>
          </a:p>
        </p:txBody>
      </p:sp>
    </p:spTree>
    <p:extLst>
      <p:ext uri="{BB962C8B-B14F-4D97-AF65-F5344CB8AC3E}">
        <p14:creationId xmlns:p14="http://schemas.microsoft.com/office/powerpoint/2010/main" val="20374006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28</a:t>
            </a:fld>
            <a:endParaRPr lang="en-US" dirty="0"/>
          </a:p>
        </p:txBody>
      </p:sp>
    </p:spTree>
    <p:extLst>
      <p:ext uri="{BB962C8B-B14F-4D97-AF65-F5344CB8AC3E}">
        <p14:creationId xmlns:p14="http://schemas.microsoft.com/office/powerpoint/2010/main" val="30487428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29</a:t>
            </a:fld>
            <a:endParaRPr lang="en-US" dirty="0"/>
          </a:p>
        </p:txBody>
      </p:sp>
    </p:spTree>
    <p:extLst>
      <p:ext uri="{BB962C8B-B14F-4D97-AF65-F5344CB8AC3E}">
        <p14:creationId xmlns:p14="http://schemas.microsoft.com/office/powerpoint/2010/main" val="42627050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31</a:t>
            </a:fld>
            <a:endParaRPr lang="en-US" dirty="0"/>
          </a:p>
        </p:txBody>
      </p:sp>
    </p:spTree>
    <p:extLst>
      <p:ext uri="{BB962C8B-B14F-4D97-AF65-F5344CB8AC3E}">
        <p14:creationId xmlns:p14="http://schemas.microsoft.com/office/powerpoint/2010/main" val="41554315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32</a:t>
            </a:fld>
            <a:endParaRPr lang="en-US" dirty="0"/>
          </a:p>
        </p:txBody>
      </p:sp>
    </p:spTree>
    <p:extLst>
      <p:ext uri="{BB962C8B-B14F-4D97-AF65-F5344CB8AC3E}">
        <p14:creationId xmlns:p14="http://schemas.microsoft.com/office/powerpoint/2010/main" val="20265001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33</a:t>
            </a:fld>
            <a:endParaRPr lang="en-US" dirty="0"/>
          </a:p>
        </p:txBody>
      </p:sp>
    </p:spTree>
    <p:extLst>
      <p:ext uri="{BB962C8B-B14F-4D97-AF65-F5344CB8AC3E}">
        <p14:creationId xmlns:p14="http://schemas.microsoft.com/office/powerpoint/2010/main" val="39321290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34</a:t>
            </a:fld>
            <a:endParaRPr lang="en-US" dirty="0"/>
          </a:p>
        </p:txBody>
      </p:sp>
    </p:spTree>
    <p:extLst>
      <p:ext uri="{BB962C8B-B14F-4D97-AF65-F5344CB8AC3E}">
        <p14:creationId xmlns:p14="http://schemas.microsoft.com/office/powerpoint/2010/main" val="3489562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35</a:t>
            </a:fld>
            <a:endParaRPr lang="en-US" dirty="0"/>
          </a:p>
        </p:txBody>
      </p:sp>
    </p:spTree>
    <p:extLst>
      <p:ext uri="{BB962C8B-B14F-4D97-AF65-F5344CB8AC3E}">
        <p14:creationId xmlns:p14="http://schemas.microsoft.com/office/powerpoint/2010/main" val="21817606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36</a:t>
            </a:fld>
            <a:endParaRPr lang="en-US" dirty="0"/>
          </a:p>
        </p:txBody>
      </p:sp>
    </p:spTree>
    <p:extLst>
      <p:ext uri="{BB962C8B-B14F-4D97-AF65-F5344CB8AC3E}">
        <p14:creationId xmlns:p14="http://schemas.microsoft.com/office/powerpoint/2010/main" val="24375882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37</a:t>
            </a:fld>
            <a:endParaRPr lang="en-US" dirty="0"/>
          </a:p>
        </p:txBody>
      </p:sp>
    </p:spTree>
    <p:extLst>
      <p:ext uri="{BB962C8B-B14F-4D97-AF65-F5344CB8AC3E}">
        <p14:creationId xmlns:p14="http://schemas.microsoft.com/office/powerpoint/2010/main" val="14034124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38</a:t>
            </a:fld>
            <a:endParaRPr lang="en-US" dirty="0"/>
          </a:p>
        </p:txBody>
      </p:sp>
    </p:spTree>
    <p:extLst>
      <p:ext uri="{BB962C8B-B14F-4D97-AF65-F5344CB8AC3E}">
        <p14:creationId xmlns:p14="http://schemas.microsoft.com/office/powerpoint/2010/main" val="37893261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39</a:t>
            </a:fld>
            <a:endParaRPr lang="en-US" dirty="0"/>
          </a:p>
        </p:txBody>
      </p:sp>
    </p:spTree>
    <p:extLst>
      <p:ext uri="{BB962C8B-B14F-4D97-AF65-F5344CB8AC3E}">
        <p14:creationId xmlns:p14="http://schemas.microsoft.com/office/powerpoint/2010/main" val="41698450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40</a:t>
            </a:fld>
            <a:endParaRPr lang="en-US" dirty="0"/>
          </a:p>
        </p:txBody>
      </p:sp>
    </p:spTree>
    <p:extLst>
      <p:ext uri="{BB962C8B-B14F-4D97-AF65-F5344CB8AC3E}">
        <p14:creationId xmlns:p14="http://schemas.microsoft.com/office/powerpoint/2010/main" val="40905799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42</a:t>
            </a:fld>
            <a:endParaRPr lang="en-US" dirty="0"/>
          </a:p>
        </p:txBody>
      </p:sp>
    </p:spTree>
    <p:extLst>
      <p:ext uri="{BB962C8B-B14F-4D97-AF65-F5344CB8AC3E}">
        <p14:creationId xmlns:p14="http://schemas.microsoft.com/office/powerpoint/2010/main" val="33875438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43</a:t>
            </a:fld>
            <a:endParaRPr lang="en-US" dirty="0"/>
          </a:p>
        </p:txBody>
      </p:sp>
    </p:spTree>
    <p:extLst>
      <p:ext uri="{BB962C8B-B14F-4D97-AF65-F5344CB8AC3E}">
        <p14:creationId xmlns:p14="http://schemas.microsoft.com/office/powerpoint/2010/main" val="1375437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44</a:t>
            </a:fld>
            <a:endParaRPr lang="en-US" dirty="0"/>
          </a:p>
        </p:txBody>
      </p:sp>
    </p:spTree>
    <p:extLst>
      <p:ext uri="{BB962C8B-B14F-4D97-AF65-F5344CB8AC3E}">
        <p14:creationId xmlns:p14="http://schemas.microsoft.com/office/powerpoint/2010/main" val="8315290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46</a:t>
            </a:fld>
            <a:endParaRPr lang="en-US" dirty="0"/>
          </a:p>
        </p:txBody>
      </p:sp>
    </p:spTree>
    <p:extLst>
      <p:ext uri="{BB962C8B-B14F-4D97-AF65-F5344CB8AC3E}">
        <p14:creationId xmlns:p14="http://schemas.microsoft.com/office/powerpoint/2010/main" val="19103265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47</a:t>
            </a:fld>
            <a:endParaRPr lang="en-US" dirty="0"/>
          </a:p>
        </p:txBody>
      </p:sp>
    </p:spTree>
    <p:extLst>
      <p:ext uri="{BB962C8B-B14F-4D97-AF65-F5344CB8AC3E}">
        <p14:creationId xmlns:p14="http://schemas.microsoft.com/office/powerpoint/2010/main" val="3220940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48</a:t>
            </a:fld>
            <a:endParaRPr lang="en-US" dirty="0"/>
          </a:p>
        </p:txBody>
      </p:sp>
    </p:spTree>
    <p:extLst>
      <p:ext uri="{BB962C8B-B14F-4D97-AF65-F5344CB8AC3E}">
        <p14:creationId xmlns:p14="http://schemas.microsoft.com/office/powerpoint/2010/main" val="28255524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49</a:t>
            </a:fld>
            <a:endParaRPr lang="en-US" dirty="0"/>
          </a:p>
        </p:txBody>
      </p:sp>
    </p:spTree>
    <p:extLst>
      <p:ext uri="{BB962C8B-B14F-4D97-AF65-F5344CB8AC3E}">
        <p14:creationId xmlns:p14="http://schemas.microsoft.com/office/powerpoint/2010/main" val="19670673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50</a:t>
            </a:fld>
            <a:endParaRPr lang="en-US" dirty="0"/>
          </a:p>
        </p:txBody>
      </p:sp>
    </p:spTree>
    <p:extLst>
      <p:ext uri="{BB962C8B-B14F-4D97-AF65-F5344CB8AC3E}">
        <p14:creationId xmlns:p14="http://schemas.microsoft.com/office/powerpoint/2010/main" val="4029609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51</a:t>
            </a:fld>
            <a:endParaRPr lang="en-US" dirty="0"/>
          </a:p>
        </p:txBody>
      </p:sp>
    </p:spTree>
    <p:extLst>
      <p:ext uri="{BB962C8B-B14F-4D97-AF65-F5344CB8AC3E}">
        <p14:creationId xmlns:p14="http://schemas.microsoft.com/office/powerpoint/2010/main" val="10865724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52</a:t>
            </a:fld>
            <a:endParaRPr lang="en-US" dirty="0"/>
          </a:p>
        </p:txBody>
      </p:sp>
    </p:spTree>
    <p:extLst>
      <p:ext uri="{BB962C8B-B14F-4D97-AF65-F5344CB8AC3E}">
        <p14:creationId xmlns:p14="http://schemas.microsoft.com/office/powerpoint/2010/main" val="34778643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53</a:t>
            </a:fld>
            <a:endParaRPr lang="en-US" dirty="0"/>
          </a:p>
        </p:txBody>
      </p:sp>
    </p:spTree>
    <p:extLst>
      <p:ext uri="{BB962C8B-B14F-4D97-AF65-F5344CB8AC3E}">
        <p14:creationId xmlns:p14="http://schemas.microsoft.com/office/powerpoint/2010/main" val="37808880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54</a:t>
            </a:fld>
            <a:endParaRPr lang="en-US" dirty="0"/>
          </a:p>
        </p:txBody>
      </p:sp>
    </p:spTree>
    <p:extLst>
      <p:ext uri="{BB962C8B-B14F-4D97-AF65-F5344CB8AC3E}">
        <p14:creationId xmlns:p14="http://schemas.microsoft.com/office/powerpoint/2010/main" val="6155490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55</a:t>
            </a:fld>
            <a:endParaRPr lang="en-US" dirty="0"/>
          </a:p>
        </p:txBody>
      </p:sp>
    </p:spTree>
    <p:extLst>
      <p:ext uri="{BB962C8B-B14F-4D97-AF65-F5344CB8AC3E}">
        <p14:creationId xmlns:p14="http://schemas.microsoft.com/office/powerpoint/2010/main" val="15801561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56</a:t>
            </a:fld>
            <a:endParaRPr lang="en-US" dirty="0"/>
          </a:p>
        </p:txBody>
      </p:sp>
    </p:spTree>
    <p:extLst>
      <p:ext uri="{BB962C8B-B14F-4D97-AF65-F5344CB8AC3E}">
        <p14:creationId xmlns:p14="http://schemas.microsoft.com/office/powerpoint/2010/main" val="17308365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57</a:t>
            </a:fld>
            <a:endParaRPr lang="en-US" dirty="0"/>
          </a:p>
        </p:txBody>
      </p:sp>
    </p:spTree>
    <p:extLst>
      <p:ext uri="{BB962C8B-B14F-4D97-AF65-F5344CB8AC3E}">
        <p14:creationId xmlns:p14="http://schemas.microsoft.com/office/powerpoint/2010/main" val="11412156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58</a:t>
            </a:fld>
            <a:endParaRPr lang="en-US" dirty="0"/>
          </a:p>
        </p:txBody>
      </p:sp>
    </p:spTree>
    <p:extLst>
      <p:ext uri="{BB962C8B-B14F-4D97-AF65-F5344CB8AC3E}">
        <p14:creationId xmlns:p14="http://schemas.microsoft.com/office/powerpoint/2010/main" val="18366132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59</a:t>
            </a:fld>
            <a:endParaRPr lang="en-US" dirty="0"/>
          </a:p>
        </p:txBody>
      </p:sp>
    </p:spTree>
    <p:extLst>
      <p:ext uri="{BB962C8B-B14F-4D97-AF65-F5344CB8AC3E}">
        <p14:creationId xmlns:p14="http://schemas.microsoft.com/office/powerpoint/2010/main" val="30281558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60</a:t>
            </a:fld>
            <a:endParaRPr lang="en-US" dirty="0"/>
          </a:p>
        </p:txBody>
      </p:sp>
    </p:spTree>
    <p:extLst>
      <p:ext uri="{BB962C8B-B14F-4D97-AF65-F5344CB8AC3E}">
        <p14:creationId xmlns:p14="http://schemas.microsoft.com/office/powerpoint/2010/main" val="33767263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61</a:t>
            </a:fld>
            <a:endParaRPr lang="en-US" dirty="0"/>
          </a:p>
        </p:txBody>
      </p:sp>
    </p:spTree>
    <p:extLst>
      <p:ext uri="{BB962C8B-B14F-4D97-AF65-F5344CB8AC3E}">
        <p14:creationId xmlns:p14="http://schemas.microsoft.com/office/powerpoint/2010/main" val="501845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62</a:t>
            </a:fld>
            <a:endParaRPr lang="en-US" dirty="0"/>
          </a:p>
        </p:txBody>
      </p:sp>
    </p:spTree>
    <p:extLst>
      <p:ext uri="{BB962C8B-B14F-4D97-AF65-F5344CB8AC3E}">
        <p14:creationId xmlns:p14="http://schemas.microsoft.com/office/powerpoint/2010/main" val="12057740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63</a:t>
            </a:fld>
            <a:endParaRPr lang="en-US" dirty="0"/>
          </a:p>
        </p:txBody>
      </p:sp>
    </p:spTree>
    <p:extLst>
      <p:ext uri="{BB962C8B-B14F-4D97-AF65-F5344CB8AC3E}">
        <p14:creationId xmlns:p14="http://schemas.microsoft.com/office/powerpoint/2010/main" val="3587794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64</a:t>
            </a:fld>
            <a:endParaRPr lang="en-US" dirty="0"/>
          </a:p>
        </p:txBody>
      </p:sp>
    </p:spTree>
    <p:extLst>
      <p:ext uri="{BB962C8B-B14F-4D97-AF65-F5344CB8AC3E}">
        <p14:creationId xmlns:p14="http://schemas.microsoft.com/office/powerpoint/2010/main" val="35469959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65</a:t>
            </a:fld>
            <a:endParaRPr lang="en-US" dirty="0"/>
          </a:p>
        </p:txBody>
      </p:sp>
    </p:spTree>
    <p:extLst>
      <p:ext uri="{BB962C8B-B14F-4D97-AF65-F5344CB8AC3E}">
        <p14:creationId xmlns:p14="http://schemas.microsoft.com/office/powerpoint/2010/main" val="24490153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66</a:t>
            </a:fld>
            <a:endParaRPr lang="en-US" dirty="0"/>
          </a:p>
        </p:txBody>
      </p:sp>
    </p:spTree>
    <p:extLst>
      <p:ext uri="{BB962C8B-B14F-4D97-AF65-F5344CB8AC3E}">
        <p14:creationId xmlns:p14="http://schemas.microsoft.com/office/powerpoint/2010/main" val="11482348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67</a:t>
            </a:fld>
            <a:endParaRPr lang="en-US" dirty="0"/>
          </a:p>
        </p:txBody>
      </p:sp>
    </p:spTree>
    <p:extLst>
      <p:ext uri="{BB962C8B-B14F-4D97-AF65-F5344CB8AC3E}">
        <p14:creationId xmlns:p14="http://schemas.microsoft.com/office/powerpoint/2010/main" val="186963846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68</a:t>
            </a:fld>
            <a:endParaRPr lang="en-US" dirty="0"/>
          </a:p>
        </p:txBody>
      </p:sp>
    </p:spTree>
    <p:extLst>
      <p:ext uri="{BB962C8B-B14F-4D97-AF65-F5344CB8AC3E}">
        <p14:creationId xmlns:p14="http://schemas.microsoft.com/office/powerpoint/2010/main" val="304852212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69</a:t>
            </a:fld>
            <a:endParaRPr lang="en-US" dirty="0"/>
          </a:p>
        </p:txBody>
      </p:sp>
    </p:spTree>
    <p:extLst>
      <p:ext uri="{BB962C8B-B14F-4D97-AF65-F5344CB8AC3E}">
        <p14:creationId xmlns:p14="http://schemas.microsoft.com/office/powerpoint/2010/main" val="380300142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70</a:t>
            </a:fld>
            <a:endParaRPr lang="en-US" dirty="0"/>
          </a:p>
        </p:txBody>
      </p:sp>
    </p:spTree>
    <p:extLst>
      <p:ext uri="{BB962C8B-B14F-4D97-AF65-F5344CB8AC3E}">
        <p14:creationId xmlns:p14="http://schemas.microsoft.com/office/powerpoint/2010/main" val="112254942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71</a:t>
            </a:fld>
            <a:endParaRPr lang="en-US" dirty="0"/>
          </a:p>
        </p:txBody>
      </p:sp>
    </p:spTree>
    <p:extLst>
      <p:ext uri="{BB962C8B-B14F-4D97-AF65-F5344CB8AC3E}">
        <p14:creationId xmlns:p14="http://schemas.microsoft.com/office/powerpoint/2010/main" val="288734864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72</a:t>
            </a:fld>
            <a:endParaRPr lang="en-US" dirty="0"/>
          </a:p>
        </p:txBody>
      </p:sp>
    </p:spTree>
    <p:extLst>
      <p:ext uri="{BB962C8B-B14F-4D97-AF65-F5344CB8AC3E}">
        <p14:creationId xmlns:p14="http://schemas.microsoft.com/office/powerpoint/2010/main" val="183429326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73</a:t>
            </a:fld>
            <a:endParaRPr lang="en-US" dirty="0"/>
          </a:p>
        </p:txBody>
      </p:sp>
    </p:spTree>
    <p:extLst>
      <p:ext uri="{BB962C8B-B14F-4D97-AF65-F5344CB8AC3E}">
        <p14:creationId xmlns:p14="http://schemas.microsoft.com/office/powerpoint/2010/main" val="60240749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74</a:t>
            </a:fld>
            <a:endParaRPr lang="en-US" dirty="0"/>
          </a:p>
        </p:txBody>
      </p:sp>
    </p:spTree>
    <p:extLst>
      <p:ext uri="{BB962C8B-B14F-4D97-AF65-F5344CB8AC3E}">
        <p14:creationId xmlns:p14="http://schemas.microsoft.com/office/powerpoint/2010/main" val="387370052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75</a:t>
            </a:fld>
            <a:endParaRPr lang="en-US" dirty="0"/>
          </a:p>
        </p:txBody>
      </p:sp>
    </p:spTree>
    <p:extLst>
      <p:ext uri="{BB962C8B-B14F-4D97-AF65-F5344CB8AC3E}">
        <p14:creationId xmlns:p14="http://schemas.microsoft.com/office/powerpoint/2010/main" val="225973174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76</a:t>
            </a:fld>
            <a:endParaRPr lang="en-US" dirty="0"/>
          </a:p>
        </p:txBody>
      </p:sp>
    </p:spTree>
    <p:extLst>
      <p:ext uri="{BB962C8B-B14F-4D97-AF65-F5344CB8AC3E}">
        <p14:creationId xmlns:p14="http://schemas.microsoft.com/office/powerpoint/2010/main" val="43689165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77</a:t>
            </a:fld>
            <a:endParaRPr lang="en-US" dirty="0"/>
          </a:p>
        </p:txBody>
      </p:sp>
    </p:spTree>
    <p:extLst>
      <p:ext uri="{BB962C8B-B14F-4D97-AF65-F5344CB8AC3E}">
        <p14:creationId xmlns:p14="http://schemas.microsoft.com/office/powerpoint/2010/main" val="25173075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78</a:t>
            </a:fld>
            <a:endParaRPr lang="en-US" dirty="0"/>
          </a:p>
        </p:txBody>
      </p:sp>
    </p:spTree>
    <p:extLst>
      <p:ext uri="{BB962C8B-B14F-4D97-AF65-F5344CB8AC3E}">
        <p14:creationId xmlns:p14="http://schemas.microsoft.com/office/powerpoint/2010/main" val="16287504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79</a:t>
            </a:fld>
            <a:endParaRPr lang="en-US" dirty="0"/>
          </a:p>
        </p:txBody>
      </p:sp>
    </p:spTree>
    <p:extLst>
      <p:ext uri="{BB962C8B-B14F-4D97-AF65-F5344CB8AC3E}">
        <p14:creationId xmlns:p14="http://schemas.microsoft.com/office/powerpoint/2010/main" val="355732153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80</a:t>
            </a:fld>
            <a:endParaRPr lang="en-US" dirty="0"/>
          </a:p>
        </p:txBody>
      </p:sp>
    </p:spTree>
    <p:extLst>
      <p:ext uri="{BB962C8B-B14F-4D97-AF65-F5344CB8AC3E}">
        <p14:creationId xmlns:p14="http://schemas.microsoft.com/office/powerpoint/2010/main" val="392423455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81</a:t>
            </a:fld>
            <a:endParaRPr lang="en-US" dirty="0"/>
          </a:p>
        </p:txBody>
      </p:sp>
    </p:spTree>
    <p:extLst>
      <p:ext uri="{BB962C8B-B14F-4D97-AF65-F5344CB8AC3E}">
        <p14:creationId xmlns:p14="http://schemas.microsoft.com/office/powerpoint/2010/main" val="61437005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82</a:t>
            </a:fld>
            <a:endParaRPr lang="en-US" dirty="0"/>
          </a:p>
        </p:txBody>
      </p:sp>
    </p:spTree>
    <p:extLst>
      <p:ext uri="{BB962C8B-B14F-4D97-AF65-F5344CB8AC3E}">
        <p14:creationId xmlns:p14="http://schemas.microsoft.com/office/powerpoint/2010/main" val="3319315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83</a:t>
            </a:fld>
            <a:endParaRPr lang="en-US" dirty="0"/>
          </a:p>
        </p:txBody>
      </p:sp>
    </p:spTree>
    <p:extLst>
      <p:ext uri="{BB962C8B-B14F-4D97-AF65-F5344CB8AC3E}">
        <p14:creationId xmlns:p14="http://schemas.microsoft.com/office/powerpoint/2010/main" val="226591155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84</a:t>
            </a:fld>
            <a:endParaRPr lang="en-US" dirty="0"/>
          </a:p>
        </p:txBody>
      </p:sp>
    </p:spTree>
    <p:extLst>
      <p:ext uri="{BB962C8B-B14F-4D97-AF65-F5344CB8AC3E}">
        <p14:creationId xmlns:p14="http://schemas.microsoft.com/office/powerpoint/2010/main" val="211416600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85</a:t>
            </a:fld>
            <a:endParaRPr lang="en-US" dirty="0"/>
          </a:p>
        </p:txBody>
      </p:sp>
    </p:spTree>
    <p:extLst>
      <p:ext uri="{BB962C8B-B14F-4D97-AF65-F5344CB8AC3E}">
        <p14:creationId xmlns:p14="http://schemas.microsoft.com/office/powerpoint/2010/main" val="386921253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86</a:t>
            </a:fld>
            <a:endParaRPr lang="en-US" dirty="0"/>
          </a:p>
        </p:txBody>
      </p:sp>
    </p:spTree>
    <p:extLst>
      <p:ext uri="{BB962C8B-B14F-4D97-AF65-F5344CB8AC3E}">
        <p14:creationId xmlns:p14="http://schemas.microsoft.com/office/powerpoint/2010/main" val="378280839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87</a:t>
            </a:fld>
            <a:endParaRPr lang="en-US" dirty="0"/>
          </a:p>
        </p:txBody>
      </p:sp>
    </p:spTree>
    <p:extLst>
      <p:ext uri="{BB962C8B-B14F-4D97-AF65-F5344CB8AC3E}">
        <p14:creationId xmlns:p14="http://schemas.microsoft.com/office/powerpoint/2010/main" val="406800489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88</a:t>
            </a:fld>
            <a:endParaRPr lang="en-US" dirty="0"/>
          </a:p>
        </p:txBody>
      </p:sp>
    </p:spTree>
    <p:extLst>
      <p:ext uri="{BB962C8B-B14F-4D97-AF65-F5344CB8AC3E}">
        <p14:creationId xmlns:p14="http://schemas.microsoft.com/office/powerpoint/2010/main" val="283327986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89</a:t>
            </a:fld>
            <a:endParaRPr lang="en-US" dirty="0"/>
          </a:p>
        </p:txBody>
      </p:sp>
    </p:spTree>
    <p:extLst>
      <p:ext uri="{BB962C8B-B14F-4D97-AF65-F5344CB8AC3E}">
        <p14:creationId xmlns:p14="http://schemas.microsoft.com/office/powerpoint/2010/main" val="107562707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90</a:t>
            </a:fld>
            <a:endParaRPr lang="en-US" dirty="0"/>
          </a:p>
        </p:txBody>
      </p:sp>
    </p:spTree>
    <p:extLst>
      <p:ext uri="{BB962C8B-B14F-4D97-AF65-F5344CB8AC3E}">
        <p14:creationId xmlns:p14="http://schemas.microsoft.com/office/powerpoint/2010/main" val="66804296"/>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91</a:t>
            </a:fld>
            <a:endParaRPr lang="en-US" dirty="0"/>
          </a:p>
        </p:txBody>
      </p:sp>
    </p:spTree>
    <p:extLst>
      <p:ext uri="{BB962C8B-B14F-4D97-AF65-F5344CB8AC3E}">
        <p14:creationId xmlns:p14="http://schemas.microsoft.com/office/powerpoint/2010/main" val="101634119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92</a:t>
            </a:fld>
            <a:endParaRPr lang="en-US" dirty="0"/>
          </a:p>
        </p:txBody>
      </p:sp>
    </p:spTree>
    <p:extLst>
      <p:ext uri="{BB962C8B-B14F-4D97-AF65-F5344CB8AC3E}">
        <p14:creationId xmlns:p14="http://schemas.microsoft.com/office/powerpoint/2010/main" val="18856780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93</a:t>
            </a:fld>
            <a:endParaRPr lang="en-US" dirty="0"/>
          </a:p>
        </p:txBody>
      </p:sp>
    </p:spTree>
    <p:extLst>
      <p:ext uri="{BB962C8B-B14F-4D97-AF65-F5344CB8AC3E}">
        <p14:creationId xmlns:p14="http://schemas.microsoft.com/office/powerpoint/2010/main" val="421353760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94</a:t>
            </a:fld>
            <a:endParaRPr lang="en-US" dirty="0"/>
          </a:p>
        </p:txBody>
      </p:sp>
    </p:spTree>
    <p:extLst>
      <p:ext uri="{BB962C8B-B14F-4D97-AF65-F5344CB8AC3E}">
        <p14:creationId xmlns:p14="http://schemas.microsoft.com/office/powerpoint/2010/main" val="324998423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95</a:t>
            </a:fld>
            <a:endParaRPr lang="en-US" dirty="0"/>
          </a:p>
        </p:txBody>
      </p:sp>
    </p:spTree>
    <p:extLst>
      <p:ext uri="{BB962C8B-B14F-4D97-AF65-F5344CB8AC3E}">
        <p14:creationId xmlns:p14="http://schemas.microsoft.com/office/powerpoint/2010/main" val="361718202"/>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96</a:t>
            </a:fld>
            <a:endParaRPr lang="en-US" dirty="0"/>
          </a:p>
        </p:txBody>
      </p:sp>
    </p:spTree>
    <p:extLst>
      <p:ext uri="{BB962C8B-B14F-4D97-AF65-F5344CB8AC3E}">
        <p14:creationId xmlns:p14="http://schemas.microsoft.com/office/powerpoint/2010/main" val="252833128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97</a:t>
            </a:fld>
            <a:endParaRPr lang="en-US" dirty="0"/>
          </a:p>
        </p:txBody>
      </p:sp>
    </p:spTree>
    <p:extLst>
      <p:ext uri="{BB962C8B-B14F-4D97-AF65-F5344CB8AC3E}">
        <p14:creationId xmlns:p14="http://schemas.microsoft.com/office/powerpoint/2010/main" val="336234429"/>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98</a:t>
            </a:fld>
            <a:endParaRPr lang="en-US" dirty="0"/>
          </a:p>
        </p:txBody>
      </p:sp>
    </p:spTree>
    <p:extLst>
      <p:ext uri="{BB962C8B-B14F-4D97-AF65-F5344CB8AC3E}">
        <p14:creationId xmlns:p14="http://schemas.microsoft.com/office/powerpoint/2010/main" val="379202608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99</a:t>
            </a:fld>
            <a:endParaRPr lang="en-US" dirty="0"/>
          </a:p>
        </p:txBody>
      </p:sp>
    </p:spTree>
    <p:extLst>
      <p:ext uri="{BB962C8B-B14F-4D97-AF65-F5344CB8AC3E}">
        <p14:creationId xmlns:p14="http://schemas.microsoft.com/office/powerpoint/2010/main" val="4024665083"/>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100</a:t>
            </a:fld>
            <a:endParaRPr lang="en-US" dirty="0"/>
          </a:p>
        </p:txBody>
      </p:sp>
    </p:spTree>
    <p:extLst>
      <p:ext uri="{BB962C8B-B14F-4D97-AF65-F5344CB8AC3E}">
        <p14:creationId xmlns:p14="http://schemas.microsoft.com/office/powerpoint/2010/main" val="4260859421"/>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102</a:t>
            </a:fld>
            <a:endParaRPr lang="en-US" dirty="0"/>
          </a:p>
        </p:txBody>
      </p:sp>
    </p:spTree>
    <p:extLst>
      <p:ext uri="{BB962C8B-B14F-4D97-AF65-F5344CB8AC3E}">
        <p14:creationId xmlns:p14="http://schemas.microsoft.com/office/powerpoint/2010/main" val="1517436245"/>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103</a:t>
            </a:fld>
            <a:endParaRPr lang="en-US" dirty="0"/>
          </a:p>
        </p:txBody>
      </p:sp>
    </p:spTree>
    <p:extLst>
      <p:ext uri="{BB962C8B-B14F-4D97-AF65-F5344CB8AC3E}">
        <p14:creationId xmlns:p14="http://schemas.microsoft.com/office/powerpoint/2010/main" val="425485629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104</a:t>
            </a:fld>
            <a:endParaRPr lang="en-US" dirty="0"/>
          </a:p>
        </p:txBody>
      </p:sp>
    </p:spTree>
    <p:extLst>
      <p:ext uri="{BB962C8B-B14F-4D97-AF65-F5344CB8AC3E}">
        <p14:creationId xmlns:p14="http://schemas.microsoft.com/office/powerpoint/2010/main" val="596855003"/>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105</a:t>
            </a:fld>
            <a:endParaRPr lang="en-US" dirty="0"/>
          </a:p>
        </p:txBody>
      </p:sp>
    </p:spTree>
    <p:extLst>
      <p:ext uri="{BB962C8B-B14F-4D97-AF65-F5344CB8AC3E}">
        <p14:creationId xmlns:p14="http://schemas.microsoft.com/office/powerpoint/2010/main" val="660161978"/>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106</a:t>
            </a:fld>
            <a:endParaRPr lang="en-US" dirty="0"/>
          </a:p>
        </p:txBody>
      </p:sp>
    </p:spTree>
    <p:extLst>
      <p:ext uri="{BB962C8B-B14F-4D97-AF65-F5344CB8AC3E}">
        <p14:creationId xmlns:p14="http://schemas.microsoft.com/office/powerpoint/2010/main" val="3562059753"/>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107</a:t>
            </a:fld>
            <a:endParaRPr lang="en-US" dirty="0"/>
          </a:p>
        </p:txBody>
      </p:sp>
    </p:spTree>
    <p:extLst>
      <p:ext uri="{BB962C8B-B14F-4D97-AF65-F5344CB8AC3E}">
        <p14:creationId xmlns:p14="http://schemas.microsoft.com/office/powerpoint/2010/main" val="2271596806"/>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108</a:t>
            </a:fld>
            <a:endParaRPr lang="en-US" dirty="0"/>
          </a:p>
        </p:txBody>
      </p:sp>
    </p:spTree>
    <p:extLst>
      <p:ext uri="{BB962C8B-B14F-4D97-AF65-F5344CB8AC3E}">
        <p14:creationId xmlns:p14="http://schemas.microsoft.com/office/powerpoint/2010/main" val="150265547"/>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109</a:t>
            </a:fld>
            <a:endParaRPr lang="en-US" dirty="0"/>
          </a:p>
        </p:txBody>
      </p:sp>
    </p:spTree>
    <p:extLst>
      <p:ext uri="{BB962C8B-B14F-4D97-AF65-F5344CB8AC3E}">
        <p14:creationId xmlns:p14="http://schemas.microsoft.com/office/powerpoint/2010/main" val="1373868819"/>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110</a:t>
            </a:fld>
            <a:endParaRPr lang="en-US" dirty="0"/>
          </a:p>
        </p:txBody>
      </p:sp>
    </p:spTree>
    <p:extLst>
      <p:ext uri="{BB962C8B-B14F-4D97-AF65-F5344CB8AC3E}">
        <p14:creationId xmlns:p14="http://schemas.microsoft.com/office/powerpoint/2010/main" val="2553496853"/>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111</a:t>
            </a:fld>
            <a:endParaRPr lang="en-US" dirty="0"/>
          </a:p>
        </p:txBody>
      </p:sp>
    </p:spTree>
    <p:extLst>
      <p:ext uri="{BB962C8B-B14F-4D97-AF65-F5344CB8AC3E}">
        <p14:creationId xmlns:p14="http://schemas.microsoft.com/office/powerpoint/2010/main" val="3976570808"/>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112</a:t>
            </a:fld>
            <a:endParaRPr lang="en-US" dirty="0"/>
          </a:p>
        </p:txBody>
      </p:sp>
    </p:spTree>
    <p:extLst>
      <p:ext uri="{BB962C8B-B14F-4D97-AF65-F5344CB8AC3E}">
        <p14:creationId xmlns:p14="http://schemas.microsoft.com/office/powerpoint/2010/main" val="1097482439"/>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113</a:t>
            </a:fld>
            <a:endParaRPr lang="en-US" dirty="0"/>
          </a:p>
        </p:txBody>
      </p:sp>
    </p:spTree>
    <p:extLst>
      <p:ext uri="{BB962C8B-B14F-4D97-AF65-F5344CB8AC3E}">
        <p14:creationId xmlns:p14="http://schemas.microsoft.com/office/powerpoint/2010/main" val="2141151554"/>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114</a:t>
            </a:fld>
            <a:endParaRPr lang="en-US" dirty="0"/>
          </a:p>
        </p:txBody>
      </p:sp>
    </p:spTree>
    <p:extLst>
      <p:ext uri="{BB962C8B-B14F-4D97-AF65-F5344CB8AC3E}">
        <p14:creationId xmlns:p14="http://schemas.microsoft.com/office/powerpoint/2010/main" val="338988315"/>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115</a:t>
            </a:fld>
            <a:endParaRPr lang="en-US" dirty="0"/>
          </a:p>
        </p:txBody>
      </p:sp>
    </p:spTree>
    <p:extLst>
      <p:ext uri="{BB962C8B-B14F-4D97-AF65-F5344CB8AC3E}">
        <p14:creationId xmlns:p14="http://schemas.microsoft.com/office/powerpoint/2010/main" val="262964407"/>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116</a:t>
            </a:fld>
            <a:endParaRPr lang="en-US" dirty="0"/>
          </a:p>
        </p:txBody>
      </p:sp>
    </p:spTree>
    <p:extLst>
      <p:ext uri="{BB962C8B-B14F-4D97-AF65-F5344CB8AC3E}">
        <p14:creationId xmlns:p14="http://schemas.microsoft.com/office/powerpoint/2010/main" val="4190009481"/>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117</a:t>
            </a:fld>
            <a:endParaRPr lang="en-US" dirty="0"/>
          </a:p>
        </p:txBody>
      </p:sp>
    </p:spTree>
    <p:extLst>
      <p:ext uri="{BB962C8B-B14F-4D97-AF65-F5344CB8AC3E}">
        <p14:creationId xmlns:p14="http://schemas.microsoft.com/office/powerpoint/2010/main" val="772022866"/>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118</a:t>
            </a:fld>
            <a:endParaRPr lang="en-US" dirty="0"/>
          </a:p>
        </p:txBody>
      </p:sp>
    </p:spTree>
    <p:extLst>
      <p:ext uri="{BB962C8B-B14F-4D97-AF65-F5344CB8AC3E}">
        <p14:creationId xmlns:p14="http://schemas.microsoft.com/office/powerpoint/2010/main" val="3759835714"/>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119</a:t>
            </a:fld>
            <a:endParaRPr lang="en-US" dirty="0"/>
          </a:p>
        </p:txBody>
      </p:sp>
    </p:spTree>
    <p:extLst>
      <p:ext uri="{BB962C8B-B14F-4D97-AF65-F5344CB8AC3E}">
        <p14:creationId xmlns:p14="http://schemas.microsoft.com/office/powerpoint/2010/main" val="88835925"/>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120</a:t>
            </a:fld>
            <a:endParaRPr lang="en-US" dirty="0"/>
          </a:p>
        </p:txBody>
      </p:sp>
    </p:spTree>
    <p:extLst>
      <p:ext uri="{BB962C8B-B14F-4D97-AF65-F5344CB8AC3E}">
        <p14:creationId xmlns:p14="http://schemas.microsoft.com/office/powerpoint/2010/main" val="2369928293"/>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121</a:t>
            </a:fld>
            <a:endParaRPr lang="en-US" dirty="0"/>
          </a:p>
        </p:txBody>
      </p:sp>
    </p:spTree>
    <p:extLst>
      <p:ext uri="{BB962C8B-B14F-4D97-AF65-F5344CB8AC3E}">
        <p14:creationId xmlns:p14="http://schemas.microsoft.com/office/powerpoint/2010/main" val="2469675235"/>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122</a:t>
            </a:fld>
            <a:endParaRPr lang="en-US" dirty="0"/>
          </a:p>
        </p:txBody>
      </p:sp>
    </p:spTree>
    <p:extLst>
      <p:ext uri="{BB962C8B-B14F-4D97-AF65-F5344CB8AC3E}">
        <p14:creationId xmlns:p14="http://schemas.microsoft.com/office/powerpoint/2010/main" val="2893063725"/>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123</a:t>
            </a:fld>
            <a:endParaRPr lang="en-US" dirty="0"/>
          </a:p>
        </p:txBody>
      </p:sp>
    </p:spTree>
    <p:extLst>
      <p:ext uri="{BB962C8B-B14F-4D97-AF65-F5344CB8AC3E}">
        <p14:creationId xmlns:p14="http://schemas.microsoft.com/office/powerpoint/2010/main" val="120550305"/>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124</a:t>
            </a:fld>
            <a:endParaRPr lang="en-US" dirty="0"/>
          </a:p>
        </p:txBody>
      </p:sp>
    </p:spTree>
    <p:extLst>
      <p:ext uri="{BB962C8B-B14F-4D97-AF65-F5344CB8AC3E}">
        <p14:creationId xmlns:p14="http://schemas.microsoft.com/office/powerpoint/2010/main" val="1630095614"/>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125</a:t>
            </a:fld>
            <a:endParaRPr lang="en-US" dirty="0"/>
          </a:p>
        </p:txBody>
      </p:sp>
    </p:spTree>
    <p:extLst>
      <p:ext uri="{BB962C8B-B14F-4D97-AF65-F5344CB8AC3E}">
        <p14:creationId xmlns:p14="http://schemas.microsoft.com/office/powerpoint/2010/main" val="3818648580"/>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126</a:t>
            </a:fld>
            <a:endParaRPr lang="en-US" dirty="0"/>
          </a:p>
        </p:txBody>
      </p:sp>
    </p:spTree>
    <p:extLst>
      <p:ext uri="{BB962C8B-B14F-4D97-AF65-F5344CB8AC3E}">
        <p14:creationId xmlns:p14="http://schemas.microsoft.com/office/powerpoint/2010/main" val="2315249854"/>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127</a:t>
            </a:fld>
            <a:endParaRPr lang="en-US" dirty="0"/>
          </a:p>
        </p:txBody>
      </p:sp>
    </p:spTree>
    <p:extLst>
      <p:ext uri="{BB962C8B-B14F-4D97-AF65-F5344CB8AC3E}">
        <p14:creationId xmlns:p14="http://schemas.microsoft.com/office/powerpoint/2010/main" val="2318098915"/>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128</a:t>
            </a:fld>
            <a:endParaRPr lang="en-US" dirty="0"/>
          </a:p>
        </p:txBody>
      </p:sp>
    </p:spTree>
    <p:extLst>
      <p:ext uri="{BB962C8B-B14F-4D97-AF65-F5344CB8AC3E}">
        <p14:creationId xmlns:p14="http://schemas.microsoft.com/office/powerpoint/2010/main" val="1341158368"/>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129</a:t>
            </a:fld>
            <a:endParaRPr lang="en-US" dirty="0"/>
          </a:p>
        </p:txBody>
      </p:sp>
    </p:spTree>
    <p:extLst>
      <p:ext uri="{BB962C8B-B14F-4D97-AF65-F5344CB8AC3E}">
        <p14:creationId xmlns:p14="http://schemas.microsoft.com/office/powerpoint/2010/main" val="398898188"/>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130</a:t>
            </a:fld>
            <a:endParaRPr lang="en-US" dirty="0"/>
          </a:p>
        </p:txBody>
      </p:sp>
    </p:spTree>
    <p:extLst>
      <p:ext uri="{BB962C8B-B14F-4D97-AF65-F5344CB8AC3E}">
        <p14:creationId xmlns:p14="http://schemas.microsoft.com/office/powerpoint/2010/main" val="4133315173"/>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131</a:t>
            </a:fld>
            <a:endParaRPr lang="en-US" dirty="0"/>
          </a:p>
        </p:txBody>
      </p:sp>
    </p:spTree>
    <p:extLst>
      <p:ext uri="{BB962C8B-B14F-4D97-AF65-F5344CB8AC3E}">
        <p14:creationId xmlns:p14="http://schemas.microsoft.com/office/powerpoint/2010/main" val="1229189881"/>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132</a:t>
            </a:fld>
            <a:endParaRPr lang="en-US" dirty="0"/>
          </a:p>
        </p:txBody>
      </p:sp>
    </p:spTree>
    <p:extLst>
      <p:ext uri="{BB962C8B-B14F-4D97-AF65-F5344CB8AC3E}">
        <p14:creationId xmlns:p14="http://schemas.microsoft.com/office/powerpoint/2010/main" val="1158367103"/>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133</a:t>
            </a:fld>
            <a:endParaRPr lang="en-US" dirty="0"/>
          </a:p>
        </p:txBody>
      </p:sp>
    </p:spTree>
    <p:extLst>
      <p:ext uri="{BB962C8B-B14F-4D97-AF65-F5344CB8AC3E}">
        <p14:creationId xmlns:p14="http://schemas.microsoft.com/office/powerpoint/2010/main" val="3293709110"/>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135</a:t>
            </a:fld>
            <a:endParaRPr lang="en-US" dirty="0"/>
          </a:p>
        </p:txBody>
      </p:sp>
    </p:spTree>
    <p:extLst>
      <p:ext uri="{BB962C8B-B14F-4D97-AF65-F5344CB8AC3E}">
        <p14:creationId xmlns:p14="http://schemas.microsoft.com/office/powerpoint/2010/main" val="3949078537"/>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136</a:t>
            </a:fld>
            <a:endParaRPr lang="en-US" dirty="0"/>
          </a:p>
        </p:txBody>
      </p:sp>
    </p:spTree>
    <p:extLst>
      <p:ext uri="{BB962C8B-B14F-4D97-AF65-F5344CB8AC3E}">
        <p14:creationId xmlns:p14="http://schemas.microsoft.com/office/powerpoint/2010/main" val="3919599992"/>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137</a:t>
            </a:fld>
            <a:endParaRPr lang="en-US" dirty="0"/>
          </a:p>
        </p:txBody>
      </p:sp>
    </p:spTree>
    <p:extLst>
      <p:ext uri="{BB962C8B-B14F-4D97-AF65-F5344CB8AC3E}">
        <p14:creationId xmlns:p14="http://schemas.microsoft.com/office/powerpoint/2010/main" val="674501860"/>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138</a:t>
            </a:fld>
            <a:endParaRPr lang="en-US" dirty="0"/>
          </a:p>
        </p:txBody>
      </p:sp>
    </p:spTree>
    <p:extLst>
      <p:ext uri="{BB962C8B-B14F-4D97-AF65-F5344CB8AC3E}">
        <p14:creationId xmlns:p14="http://schemas.microsoft.com/office/powerpoint/2010/main" val="3688775768"/>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139</a:t>
            </a:fld>
            <a:endParaRPr lang="en-US" dirty="0"/>
          </a:p>
        </p:txBody>
      </p:sp>
    </p:spTree>
    <p:extLst>
      <p:ext uri="{BB962C8B-B14F-4D97-AF65-F5344CB8AC3E}">
        <p14:creationId xmlns:p14="http://schemas.microsoft.com/office/powerpoint/2010/main" val="4235284938"/>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140</a:t>
            </a:fld>
            <a:endParaRPr lang="en-US" dirty="0"/>
          </a:p>
        </p:txBody>
      </p:sp>
    </p:spTree>
    <p:extLst>
      <p:ext uri="{BB962C8B-B14F-4D97-AF65-F5344CB8AC3E}">
        <p14:creationId xmlns:p14="http://schemas.microsoft.com/office/powerpoint/2010/main" val="1673481368"/>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141</a:t>
            </a:fld>
            <a:endParaRPr lang="en-US" dirty="0"/>
          </a:p>
        </p:txBody>
      </p:sp>
    </p:spTree>
    <p:extLst>
      <p:ext uri="{BB962C8B-B14F-4D97-AF65-F5344CB8AC3E}">
        <p14:creationId xmlns:p14="http://schemas.microsoft.com/office/powerpoint/2010/main" val="81452746"/>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142</a:t>
            </a:fld>
            <a:endParaRPr lang="en-US" dirty="0"/>
          </a:p>
        </p:txBody>
      </p:sp>
    </p:spTree>
    <p:extLst>
      <p:ext uri="{BB962C8B-B14F-4D97-AF65-F5344CB8AC3E}">
        <p14:creationId xmlns:p14="http://schemas.microsoft.com/office/powerpoint/2010/main" val="32875774"/>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143</a:t>
            </a:fld>
            <a:endParaRPr lang="en-US" dirty="0"/>
          </a:p>
        </p:txBody>
      </p:sp>
    </p:spTree>
    <p:extLst>
      <p:ext uri="{BB962C8B-B14F-4D97-AF65-F5344CB8AC3E}">
        <p14:creationId xmlns:p14="http://schemas.microsoft.com/office/powerpoint/2010/main" val="1170735318"/>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144</a:t>
            </a:fld>
            <a:endParaRPr lang="en-US" dirty="0"/>
          </a:p>
        </p:txBody>
      </p:sp>
    </p:spTree>
    <p:extLst>
      <p:ext uri="{BB962C8B-B14F-4D97-AF65-F5344CB8AC3E}">
        <p14:creationId xmlns:p14="http://schemas.microsoft.com/office/powerpoint/2010/main" val="1764871524"/>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145</a:t>
            </a:fld>
            <a:endParaRPr lang="en-US" dirty="0"/>
          </a:p>
        </p:txBody>
      </p:sp>
    </p:spTree>
    <p:extLst>
      <p:ext uri="{BB962C8B-B14F-4D97-AF65-F5344CB8AC3E}">
        <p14:creationId xmlns:p14="http://schemas.microsoft.com/office/powerpoint/2010/main" val="389852187"/>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146</a:t>
            </a:fld>
            <a:endParaRPr lang="en-US" dirty="0"/>
          </a:p>
        </p:txBody>
      </p:sp>
    </p:spTree>
    <p:extLst>
      <p:ext uri="{BB962C8B-B14F-4D97-AF65-F5344CB8AC3E}">
        <p14:creationId xmlns:p14="http://schemas.microsoft.com/office/powerpoint/2010/main" val="3360999130"/>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147</a:t>
            </a:fld>
            <a:endParaRPr lang="en-US" dirty="0"/>
          </a:p>
        </p:txBody>
      </p:sp>
    </p:spTree>
    <p:extLst>
      <p:ext uri="{BB962C8B-B14F-4D97-AF65-F5344CB8AC3E}">
        <p14:creationId xmlns:p14="http://schemas.microsoft.com/office/powerpoint/2010/main" val="2407805624"/>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148</a:t>
            </a:fld>
            <a:endParaRPr lang="en-US" dirty="0"/>
          </a:p>
        </p:txBody>
      </p:sp>
    </p:spTree>
    <p:extLst>
      <p:ext uri="{BB962C8B-B14F-4D97-AF65-F5344CB8AC3E}">
        <p14:creationId xmlns:p14="http://schemas.microsoft.com/office/powerpoint/2010/main" val="2312439846"/>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149</a:t>
            </a:fld>
            <a:endParaRPr lang="en-US" dirty="0"/>
          </a:p>
        </p:txBody>
      </p:sp>
    </p:spTree>
    <p:extLst>
      <p:ext uri="{BB962C8B-B14F-4D97-AF65-F5344CB8AC3E}">
        <p14:creationId xmlns:p14="http://schemas.microsoft.com/office/powerpoint/2010/main" val="4291444759"/>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150</a:t>
            </a:fld>
            <a:endParaRPr lang="en-US" dirty="0"/>
          </a:p>
        </p:txBody>
      </p:sp>
    </p:spTree>
    <p:extLst>
      <p:ext uri="{BB962C8B-B14F-4D97-AF65-F5344CB8AC3E}">
        <p14:creationId xmlns:p14="http://schemas.microsoft.com/office/powerpoint/2010/main" val="3890149473"/>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151</a:t>
            </a:fld>
            <a:endParaRPr lang="en-US" dirty="0"/>
          </a:p>
        </p:txBody>
      </p:sp>
    </p:spTree>
    <p:extLst>
      <p:ext uri="{BB962C8B-B14F-4D97-AF65-F5344CB8AC3E}">
        <p14:creationId xmlns:p14="http://schemas.microsoft.com/office/powerpoint/2010/main" val="3375628819"/>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152</a:t>
            </a:fld>
            <a:endParaRPr lang="en-US" dirty="0"/>
          </a:p>
        </p:txBody>
      </p:sp>
    </p:spTree>
    <p:extLst>
      <p:ext uri="{BB962C8B-B14F-4D97-AF65-F5344CB8AC3E}">
        <p14:creationId xmlns:p14="http://schemas.microsoft.com/office/powerpoint/2010/main" val="92424539"/>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153</a:t>
            </a:fld>
            <a:endParaRPr lang="en-US" dirty="0"/>
          </a:p>
        </p:txBody>
      </p:sp>
    </p:spTree>
    <p:extLst>
      <p:ext uri="{BB962C8B-B14F-4D97-AF65-F5344CB8AC3E}">
        <p14:creationId xmlns:p14="http://schemas.microsoft.com/office/powerpoint/2010/main" val="3359781010"/>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154</a:t>
            </a:fld>
            <a:endParaRPr lang="en-US" dirty="0"/>
          </a:p>
        </p:txBody>
      </p:sp>
    </p:spTree>
    <p:extLst>
      <p:ext uri="{BB962C8B-B14F-4D97-AF65-F5344CB8AC3E}">
        <p14:creationId xmlns:p14="http://schemas.microsoft.com/office/powerpoint/2010/main" val="514414953"/>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155</a:t>
            </a:fld>
            <a:endParaRPr lang="en-US" dirty="0"/>
          </a:p>
        </p:txBody>
      </p:sp>
    </p:spTree>
    <p:extLst>
      <p:ext uri="{BB962C8B-B14F-4D97-AF65-F5344CB8AC3E}">
        <p14:creationId xmlns:p14="http://schemas.microsoft.com/office/powerpoint/2010/main" val="2873255810"/>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156</a:t>
            </a:fld>
            <a:endParaRPr lang="en-US" dirty="0"/>
          </a:p>
        </p:txBody>
      </p:sp>
    </p:spTree>
    <p:extLst>
      <p:ext uri="{BB962C8B-B14F-4D97-AF65-F5344CB8AC3E}">
        <p14:creationId xmlns:p14="http://schemas.microsoft.com/office/powerpoint/2010/main" val="1866146105"/>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157</a:t>
            </a:fld>
            <a:endParaRPr lang="en-US" dirty="0"/>
          </a:p>
        </p:txBody>
      </p:sp>
    </p:spTree>
    <p:extLst>
      <p:ext uri="{BB962C8B-B14F-4D97-AF65-F5344CB8AC3E}">
        <p14:creationId xmlns:p14="http://schemas.microsoft.com/office/powerpoint/2010/main" val="3716989939"/>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158</a:t>
            </a:fld>
            <a:endParaRPr lang="en-US" dirty="0"/>
          </a:p>
        </p:txBody>
      </p:sp>
    </p:spTree>
    <p:extLst>
      <p:ext uri="{BB962C8B-B14F-4D97-AF65-F5344CB8AC3E}">
        <p14:creationId xmlns:p14="http://schemas.microsoft.com/office/powerpoint/2010/main" val="607914529"/>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159</a:t>
            </a:fld>
            <a:endParaRPr lang="en-US" dirty="0"/>
          </a:p>
        </p:txBody>
      </p:sp>
    </p:spTree>
    <p:extLst>
      <p:ext uri="{BB962C8B-B14F-4D97-AF65-F5344CB8AC3E}">
        <p14:creationId xmlns:p14="http://schemas.microsoft.com/office/powerpoint/2010/main" val="3721252059"/>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160</a:t>
            </a:fld>
            <a:endParaRPr lang="en-US" dirty="0"/>
          </a:p>
        </p:txBody>
      </p:sp>
    </p:spTree>
    <p:extLst>
      <p:ext uri="{BB962C8B-B14F-4D97-AF65-F5344CB8AC3E}">
        <p14:creationId xmlns:p14="http://schemas.microsoft.com/office/powerpoint/2010/main" val="3062719450"/>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161</a:t>
            </a:fld>
            <a:endParaRPr lang="en-US" dirty="0"/>
          </a:p>
        </p:txBody>
      </p:sp>
    </p:spTree>
    <p:extLst>
      <p:ext uri="{BB962C8B-B14F-4D97-AF65-F5344CB8AC3E}">
        <p14:creationId xmlns:p14="http://schemas.microsoft.com/office/powerpoint/2010/main" val="666882874"/>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162</a:t>
            </a:fld>
            <a:endParaRPr lang="en-US" dirty="0"/>
          </a:p>
        </p:txBody>
      </p:sp>
    </p:spTree>
    <p:extLst>
      <p:ext uri="{BB962C8B-B14F-4D97-AF65-F5344CB8AC3E}">
        <p14:creationId xmlns:p14="http://schemas.microsoft.com/office/powerpoint/2010/main" val="945218842"/>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163</a:t>
            </a:fld>
            <a:endParaRPr lang="en-US" dirty="0"/>
          </a:p>
        </p:txBody>
      </p:sp>
    </p:spTree>
    <p:extLst>
      <p:ext uri="{BB962C8B-B14F-4D97-AF65-F5344CB8AC3E}">
        <p14:creationId xmlns:p14="http://schemas.microsoft.com/office/powerpoint/2010/main" val="2802083225"/>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164</a:t>
            </a:fld>
            <a:endParaRPr lang="en-US" dirty="0"/>
          </a:p>
        </p:txBody>
      </p:sp>
    </p:spTree>
    <p:extLst>
      <p:ext uri="{BB962C8B-B14F-4D97-AF65-F5344CB8AC3E}">
        <p14:creationId xmlns:p14="http://schemas.microsoft.com/office/powerpoint/2010/main" val="3645362943"/>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165</a:t>
            </a:fld>
            <a:endParaRPr lang="en-US" dirty="0"/>
          </a:p>
        </p:txBody>
      </p:sp>
    </p:spTree>
    <p:extLst>
      <p:ext uri="{BB962C8B-B14F-4D97-AF65-F5344CB8AC3E}">
        <p14:creationId xmlns:p14="http://schemas.microsoft.com/office/powerpoint/2010/main" val="2678379919"/>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166</a:t>
            </a:fld>
            <a:endParaRPr lang="en-US" dirty="0"/>
          </a:p>
        </p:txBody>
      </p:sp>
    </p:spTree>
    <p:extLst>
      <p:ext uri="{BB962C8B-B14F-4D97-AF65-F5344CB8AC3E}">
        <p14:creationId xmlns:p14="http://schemas.microsoft.com/office/powerpoint/2010/main" val="662177455"/>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167</a:t>
            </a:fld>
            <a:endParaRPr lang="en-US" dirty="0"/>
          </a:p>
        </p:txBody>
      </p:sp>
    </p:spTree>
    <p:extLst>
      <p:ext uri="{BB962C8B-B14F-4D97-AF65-F5344CB8AC3E}">
        <p14:creationId xmlns:p14="http://schemas.microsoft.com/office/powerpoint/2010/main" val="2630170069"/>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168</a:t>
            </a:fld>
            <a:endParaRPr lang="en-US" dirty="0"/>
          </a:p>
        </p:txBody>
      </p:sp>
    </p:spTree>
    <p:extLst>
      <p:ext uri="{BB962C8B-B14F-4D97-AF65-F5344CB8AC3E}">
        <p14:creationId xmlns:p14="http://schemas.microsoft.com/office/powerpoint/2010/main" val="1688237101"/>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169</a:t>
            </a:fld>
            <a:endParaRPr lang="en-US" dirty="0"/>
          </a:p>
        </p:txBody>
      </p:sp>
    </p:spTree>
    <p:extLst>
      <p:ext uri="{BB962C8B-B14F-4D97-AF65-F5344CB8AC3E}">
        <p14:creationId xmlns:p14="http://schemas.microsoft.com/office/powerpoint/2010/main" val="3310346730"/>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170</a:t>
            </a:fld>
            <a:endParaRPr lang="en-US" dirty="0"/>
          </a:p>
        </p:txBody>
      </p:sp>
    </p:spTree>
    <p:extLst>
      <p:ext uri="{BB962C8B-B14F-4D97-AF65-F5344CB8AC3E}">
        <p14:creationId xmlns:p14="http://schemas.microsoft.com/office/powerpoint/2010/main" val="3132346887"/>
      </p:ext>
    </p:extLst>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5A81188-3176-1D48-A8D4-981D7D94ACB4}" type="slidenum">
              <a:rPr lang="en-US" smtClean="0"/>
              <a:t>171</a:t>
            </a:fld>
            <a:endParaRPr lang="en-US" dirty="0"/>
          </a:p>
        </p:txBody>
      </p:sp>
    </p:spTree>
    <p:extLst>
      <p:ext uri="{BB962C8B-B14F-4D97-AF65-F5344CB8AC3E}">
        <p14:creationId xmlns:p14="http://schemas.microsoft.com/office/powerpoint/2010/main" val="24904156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17BF0-F28C-D617-2F02-913E2B4909A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FDD1E09-AC88-E1C4-D025-6C9D6B21EC5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09720C7-9018-BA32-CD01-8D06E897D153}"/>
              </a:ext>
            </a:extLst>
          </p:cNvPr>
          <p:cNvSpPr>
            <a:spLocks noGrp="1"/>
          </p:cNvSpPr>
          <p:nvPr>
            <p:ph type="dt" sz="half" idx="10"/>
          </p:nvPr>
        </p:nvSpPr>
        <p:spPr/>
        <p:txBody>
          <a:bodyPr/>
          <a:lstStyle/>
          <a:p>
            <a:fld id="{75422139-087B-EC4C-AFB3-F707B169E32E}" type="datetimeFigureOut">
              <a:rPr lang="en-US" smtClean="0"/>
              <a:t>3/20/25</a:t>
            </a:fld>
            <a:endParaRPr lang="en-US" dirty="0"/>
          </a:p>
        </p:txBody>
      </p:sp>
      <p:sp>
        <p:nvSpPr>
          <p:cNvPr id="5" name="Footer Placeholder 4">
            <a:extLst>
              <a:ext uri="{FF2B5EF4-FFF2-40B4-BE49-F238E27FC236}">
                <a16:creationId xmlns:a16="http://schemas.microsoft.com/office/drawing/2014/main" id="{5E8B989F-9946-99A2-D2F9-EC6EFFD2F22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3285A96-AE6A-E13B-90F6-C4D653AB57A1}"/>
              </a:ext>
            </a:extLst>
          </p:cNvPr>
          <p:cNvSpPr>
            <a:spLocks noGrp="1"/>
          </p:cNvSpPr>
          <p:nvPr>
            <p:ph type="sldNum" sz="quarter" idx="12"/>
          </p:nvPr>
        </p:nvSpPr>
        <p:spPr/>
        <p:txBody>
          <a:bodyPr/>
          <a:lstStyle/>
          <a:p>
            <a:fld id="{7F9BD23A-CFB8-E24A-8C89-EE873567808B}" type="slidenum">
              <a:rPr lang="en-US" smtClean="0"/>
              <a:t>‹#›</a:t>
            </a:fld>
            <a:endParaRPr lang="en-US" dirty="0"/>
          </a:p>
        </p:txBody>
      </p:sp>
    </p:spTree>
    <p:extLst>
      <p:ext uri="{BB962C8B-B14F-4D97-AF65-F5344CB8AC3E}">
        <p14:creationId xmlns:p14="http://schemas.microsoft.com/office/powerpoint/2010/main" val="26317056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24C87-B179-5747-D88B-635FF44C7C8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4A7F87D-A50D-C721-B343-E325740DA0E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0172CA8-C611-35AD-A4B3-A9A933FBA8ED}"/>
              </a:ext>
            </a:extLst>
          </p:cNvPr>
          <p:cNvSpPr>
            <a:spLocks noGrp="1"/>
          </p:cNvSpPr>
          <p:nvPr>
            <p:ph type="dt" sz="half" idx="10"/>
          </p:nvPr>
        </p:nvSpPr>
        <p:spPr/>
        <p:txBody>
          <a:bodyPr/>
          <a:lstStyle/>
          <a:p>
            <a:fld id="{75422139-087B-EC4C-AFB3-F707B169E32E}" type="datetimeFigureOut">
              <a:rPr lang="en-US" smtClean="0"/>
              <a:t>3/20/25</a:t>
            </a:fld>
            <a:endParaRPr lang="en-US" dirty="0"/>
          </a:p>
        </p:txBody>
      </p:sp>
      <p:sp>
        <p:nvSpPr>
          <p:cNvPr id="5" name="Footer Placeholder 4">
            <a:extLst>
              <a:ext uri="{FF2B5EF4-FFF2-40B4-BE49-F238E27FC236}">
                <a16:creationId xmlns:a16="http://schemas.microsoft.com/office/drawing/2014/main" id="{08D91792-9B42-66C6-B5CD-62117FDAFBA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07E818-BF65-1F3C-7AAA-4FDC974B76A3}"/>
              </a:ext>
            </a:extLst>
          </p:cNvPr>
          <p:cNvSpPr>
            <a:spLocks noGrp="1"/>
          </p:cNvSpPr>
          <p:nvPr>
            <p:ph type="sldNum" sz="quarter" idx="12"/>
          </p:nvPr>
        </p:nvSpPr>
        <p:spPr/>
        <p:txBody>
          <a:bodyPr/>
          <a:lstStyle/>
          <a:p>
            <a:fld id="{7F9BD23A-CFB8-E24A-8C89-EE873567808B}" type="slidenum">
              <a:rPr lang="en-US" smtClean="0"/>
              <a:t>‹#›</a:t>
            </a:fld>
            <a:endParaRPr lang="en-US" dirty="0"/>
          </a:p>
        </p:txBody>
      </p:sp>
    </p:spTree>
    <p:extLst>
      <p:ext uri="{BB962C8B-B14F-4D97-AF65-F5344CB8AC3E}">
        <p14:creationId xmlns:p14="http://schemas.microsoft.com/office/powerpoint/2010/main" val="395081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BB82C-F819-C7D3-DB7F-DBD13D68741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819A67E-8D96-9528-B4E8-058BBBD1370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C00F690-C35F-975B-EB96-418794D2EDF3}"/>
              </a:ext>
            </a:extLst>
          </p:cNvPr>
          <p:cNvSpPr>
            <a:spLocks noGrp="1"/>
          </p:cNvSpPr>
          <p:nvPr>
            <p:ph type="dt" sz="half" idx="10"/>
          </p:nvPr>
        </p:nvSpPr>
        <p:spPr/>
        <p:txBody>
          <a:bodyPr/>
          <a:lstStyle/>
          <a:p>
            <a:fld id="{75422139-087B-EC4C-AFB3-F707B169E32E}" type="datetimeFigureOut">
              <a:rPr lang="en-US" smtClean="0"/>
              <a:t>3/20/25</a:t>
            </a:fld>
            <a:endParaRPr lang="en-US" dirty="0"/>
          </a:p>
        </p:txBody>
      </p:sp>
      <p:sp>
        <p:nvSpPr>
          <p:cNvPr id="5" name="Footer Placeholder 4">
            <a:extLst>
              <a:ext uri="{FF2B5EF4-FFF2-40B4-BE49-F238E27FC236}">
                <a16:creationId xmlns:a16="http://schemas.microsoft.com/office/drawing/2014/main" id="{570B5A5B-56F1-0916-76D4-8BAF4912D32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8C6DE0F-1D3E-EA09-1DFA-D5E0FA7EF05C}"/>
              </a:ext>
            </a:extLst>
          </p:cNvPr>
          <p:cNvSpPr>
            <a:spLocks noGrp="1"/>
          </p:cNvSpPr>
          <p:nvPr>
            <p:ph type="sldNum" sz="quarter" idx="12"/>
          </p:nvPr>
        </p:nvSpPr>
        <p:spPr/>
        <p:txBody>
          <a:bodyPr/>
          <a:lstStyle/>
          <a:p>
            <a:fld id="{7F9BD23A-CFB8-E24A-8C89-EE873567808B}" type="slidenum">
              <a:rPr lang="en-US" smtClean="0"/>
              <a:t>‹#›</a:t>
            </a:fld>
            <a:endParaRPr lang="en-US" dirty="0"/>
          </a:p>
        </p:txBody>
      </p:sp>
    </p:spTree>
    <p:extLst>
      <p:ext uri="{BB962C8B-B14F-4D97-AF65-F5344CB8AC3E}">
        <p14:creationId xmlns:p14="http://schemas.microsoft.com/office/powerpoint/2010/main" val="2627225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9074B0-4BD5-E9F4-9CFB-0B1B912899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A14ABF9-A55B-4040-C9D5-EA40229E1DB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92E0DB-E005-9275-680F-714C061DE6F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8CA33E3-3E19-6F64-4932-861CCA627D73}"/>
              </a:ext>
            </a:extLst>
          </p:cNvPr>
          <p:cNvSpPr>
            <a:spLocks noGrp="1"/>
          </p:cNvSpPr>
          <p:nvPr>
            <p:ph type="dt" sz="half" idx="10"/>
          </p:nvPr>
        </p:nvSpPr>
        <p:spPr/>
        <p:txBody>
          <a:bodyPr/>
          <a:lstStyle/>
          <a:p>
            <a:fld id="{75422139-087B-EC4C-AFB3-F707B169E32E}" type="datetimeFigureOut">
              <a:rPr lang="en-US" smtClean="0"/>
              <a:t>3/20/25</a:t>
            </a:fld>
            <a:endParaRPr lang="en-US" dirty="0"/>
          </a:p>
        </p:txBody>
      </p:sp>
      <p:sp>
        <p:nvSpPr>
          <p:cNvPr id="6" name="Footer Placeholder 5">
            <a:extLst>
              <a:ext uri="{FF2B5EF4-FFF2-40B4-BE49-F238E27FC236}">
                <a16:creationId xmlns:a16="http://schemas.microsoft.com/office/drawing/2014/main" id="{2880C2B8-DBC0-C16E-B7DE-F2D1D5C2F41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A503EA1-C573-A0DA-8D21-0753B8BD9702}"/>
              </a:ext>
            </a:extLst>
          </p:cNvPr>
          <p:cNvSpPr>
            <a:spLocks noGrp="1"/>
          </p:cNvSpPr>
          <p:nvPr>
            <p:ph type="sldNum" sz="quarter" idx="12"/>
          </p:nvPr>
        </p:nvSpPr>
        <p:spPr/>
        <p:txBody>
          <a:bodyPr/>
          <a:lstStyle/>
          <a:p>
            <a:fld id="{7F9BD23A-CFB8-E24A-8C89-EE873567808B}" type="slidenum">
              <a:rPr lang="en-US" smtClean="0"/>
              <a:t>‹#›</a:t>
            </a:fld>
            <a:endParaRPr lang="en-US" dirty="0"/>
          </a:p>
        </p:txBody>
      </p:sp>
    </p:spTree>
    <p:extLst>
      <p:ext uri="{BB962C8B-B14F-4D97-AF65-F5344CB8AC3E}">
        <p14:creationId xmlns:p14="http://schemas.microsoft.com/office/powerpoint/2010/main" val="1533017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81257-5D35-FC8B-D0B8-9BF413AD969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50CC742-7600-65AE-48C6-15FCF44F244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B51C3D2-87C2-BC1D-8ED8-1C3CBDB10C8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D84D2B6-67A2-84FC-AC6E-B16E18B6CA3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ECFB5C9-E985-0DC0-AE62-7D407FDB1AC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AD1D37B-01FE-2A75-1CE7-45BF3D69529C}"/>
              </a:ext>
            </a:extLst>
          </p:cNvPr>
          <p:cNvSpPr>
            <a:spLocks noGrp="1"/>
          </p:cNvSpPr>
          <p:nvPr>
            <p:ph type="dt" sz="half" idx="10"/>
          </p:nvPr>
        </p:nvSpPr>
        <p:spPr/>
        <p:txBody>
          <a:bodyPr/>
          <a:lstStyle/>
          <a:p>
            <a:fld id="{75422139-087B-EC4C-AFB3-F707B169E32E}" type="datetimeFigureOut">
              <a:rPr lang="en-US" smtClean="0"/>
              <a:t>3/20/25</a:t>
            </a:fld>
            <a:endParaRPr lang="en-US" dirty="0"/>
          </a:p>
        </p:txBody>
      </p:sp>
      <p:sp>
        <p:nvSpPr>
          <p:cNvPr id="8" name="Footer Placeholder 7">
            <a:extLst>
              <a:ext uri="{FF2B5EF4-FFF2-40B4-BE49-F238E27FC236}">
                <a16:creationId xmlns:a16="http://schemas.microsoft.com/office/drawing/2014/main" id="{0A864859-E2F7-C1B1-F41C-268E3D452EE0}"/>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B16CE7F0-203D-7CCB-62E8-B401831FB332}"/>
              </a:ext>
            </a:extLst>
          </p:cNvPr>
          <p:cNvSpPr>
            <a:spLocks noGrp="1"/>
          </p:cNvSpPr>
          <p:nvPr>
            <p:ph type="sldNum" sz="quarter" idx="12"/>
          </p:nvPr>
        </p:nvSpPr>
        <p:spPr/>
        <p:txBody>
          <a:bodyPr/>
          <a:lstStyle/>
          <a:p>
            <a:fld id="{7F9BD23A-CFB8-E24A-8C89-EE873567808B}" type="slidenum">
              <a:rPr lang="en-US" smtClean="0"/>
              <a:t>‹#›</a:t>
            </a:fld>
            <a:endParaRPr lang="en-US" dirty="0"/>
          </a:p>
        </p:txBody>
      </p:sp>
    </p:spTree>
    <p:extLst>
      <p:ext uri="{BB962C8B-B14F-4D97-AF65-F5344CB8AC3E}">
        <p14:creationId xmlns:p14="http://schemas.microsoft.com/office/powerpoint/2010/main" val="19779700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C70C5-6C62-F6E7-8AE7-A6277039B40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FD89D25-9C88-C3C9-6ECB-30AD3378A560}"/>
              </a:ext>
            </a:extLst>
          </p:cNvPr>
          <p:cNvSpPr>
            <a:spLocks noGrp="1"/>
          </p:cNvSpPr>
          <p:nvPr>
            <p:ph type="dt" sz="half" idx="10"/>
          </p:nvPr>
        </p:nvSpPr>
        <p:spPr/>
        <p:txBody>
          <a:bodyPr/>
          <a:lstStyle/>
          <a:p>
            <a:fld id="{75422139-087B-EC4C-AFB3-F707B169E32E}" type="datetimeFigureOut">
              <a:rPr lang="en-US" smtClean="0"/>
              <a:t>3/20/25</a:t>
            </a:fld>
            <a:endParaRPr lang="en-US" dirty="0"/>
          </a:p>
        </p:txBody>
      </p:sp>
      <p:sp>
        <p:nvSpPr>
          <p:cNvPr id="4" name="Footer Placeholder 3">
            <a:extLst>
              <a:ext uri="{FF2B5EF4-FFF2-40B4-BE49-F238E27FC236}">
                <a16:creationId xmlns:a16="http://schemas.microsoft.com/office/drawing/2014/main" id="{FF769A03-6A19-C2C2-0322-699EBAB9930D}"/>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41FCA3D8-F2F9-86BD-5C98-9914CAFBE816}"/>
              </a:ext>
            </a:extLst>
          </p:cNvPr>
          <p:cNvSpPr>
            <a:spLocks noGrp="1"/>
          </p:cNvSpPr>
          <p:nvPr>
            <p:ph type="sldNum" sz="quarter" idx="12"/>
          </p:nvPr>
        </p:nvSpPr>
        <p:spPr/>
        <p:txBody>
          <a:bodyPr/>
          <a:lstStyle/>
          <a:p>
            <a:fld id="{7F9BD23A-CFB8-E24A-8C89-EE873567808B}" type="slidenum">
              <a:rPr lang="en-US" smtClean="0"/>
              <a:t>‹#›</a:t>
            </a:fld>
            <a:endParaRPr lang="en-US" dirty="0"/>
          </a:p>
        </p:txBody>
      </p:sp>
    </p:spTree>
    <p:extLst>
      <p:ext uri="{BB962C8B-B14F-4D97-AF65-F5344CB8AC3E}">
        <p14:creationId xmlns:p14="http://schemas.microsoft.com/office/powerpoint/2010/main" val="2456835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160613E-65A5-DC77-CD8E-0553228287AD}"/>
              </a:ext>
            </a:extLst>
          </p:cNvPr>
          <p:cNvSpPr>
            <a:spLocks noGrp="1"/>
          </p:cNvSpPr>
          <p:nvPr>
            <p:ph type="dt" sz="half" idx="10"/>
          </p:nvPr>
        </p:nvSpPr>
        <p:spPr/>
        <p:txBody>
          <a:bodyPr/>
          <a:lstStyle/>
          <a:p>
            <a:fld id="{75422139-087B-EC4C-AFB3-F707B169E32E}" type="datetimeFigureOut">
              <a:rPr lang="en-US" smtClean="0"/>
              <a:t>3/20/25</a:t>
            </a:fld>
            <a:endParaRPr lang="en-US" dirty="0"/>
          </a:p>
        </p:txBody>
      </p:sp>
      <p:sp>
        <p:nvSpPr>
          <p:cNvPr id="3" name="Footer Placeholder 2">
            <a:extLst>
              <a:ext uri="{FF2B5EF4-FFF2-40B4-BE49-F238E27FC236}">
                <a16:creationId xmlns:a16="http://schemas.microsoft.com/office/drawing/2014/main" id="{218154B2-7C08-E4DB-5086-9A5D846C60FE}"/>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224457D-D65E-50DE-2D85-21003B6476D6}"/>
              </a:ext>
            </a:extLst>
          </p:cNvPr>
          <p:cNvSpPr>
            <a:spLocks noGrp="1"/>
          </p:cNvSpPr>
          <p:nvPr>
            <p:ph type="sldNum" sz="quarter" idx="12"/>
          </p:nvPr>
        </p:nvSpPr>
        <p:spPr/>
        <p:txBody>
          <a:bodyPr/>
          <a:lstStyle/>
          <a:p>
            <a:fld id="{7F9BD23A-CFB8-E24A-8C89-EE873567808B}" type="slidenum">
              <a:rPr lang="en-US" smtClean="0"/>
              <a:t>‹#›</a:t>
            </a:fld>
            <a:endParaRPr lang="en-US" dirty="0"/>
          </a:p>
        </p:txBody>
      </p:sp>
    </p:spTree>
    <p:extLst>
      <p:ext uri="{BB962C8B-B14F-4D97-AF65-F5344CB8AC3E}">
        <p14:creationId xmlns:p14="http://schemas.microsoft.com/office/powerpoint/2010/main" val="109325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E3BDD-7D5E-F2EB-23D8-5278E5660CF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9F9F7A1-34E4-8F6F-3B20-EAE3A1D042A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555B1BD-5460-4910-B34F-1B47F9F204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826623-C04D-C48C-25EA-C85A1F416134}"/>
              </a:ext>
            </a:extLst>
          </p:cNvPr>
          <p:cNvSpPr>
            <a:spLocks noGrp="1"/>
          </p:cNvSpPr>
          <p:nvPr>
            <p:ph type="dt" sz="half" idx="10"/>
          </p:nvPr>
        </p:nvSpPr>
        <p:spPr/>
        <p:txBody>
          <a:bodyPr/>
          <a:lstStyle/>
          <a:p>
            <a:fld id="{75422139-087B-EC4C-AFB3-F707B169E32E}" type="datetimeFigureOut">
              <a:rPr lang="en-US" smtClean="0"/>
              <a:t>3/20/25</a:t>
            </a:fld>
            <a:endParaRPr lang="en-US" dirty="0"/>
          </a:p>
        </p:txBody>
      </p:sp>
      <p:sp>
        <p:nvSpPr>
          <p:cNvPr id="6" name="Footer Placeholder 5">
            <a:extLst>
              <a:ext uri="{FF2B5EF4-FFF2-40B4-BE49-F238E27FC236}">
                <a16:creationId xmlns:a16="http://schemas.microsoft.com/office/drawing/2014/main" id="{562F17D7-C835-CB4A-6E1B-D5F11EA6E04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19F0204-28F9-97C8-0B1B-4F575414B938}"/>
              </a:ext>
            </a:extLst>
          </p:cNvPr>
          <p:cNvSpPr>
            <a:spLocks noGrp="1"/>
          </p:cNvSpPr>
          <p:nvPr>
            <p:ph type="sldNum" sz="quarter" idx="12"/>
          </p:nvPr>
        </p:nvSpPr>
        <p:spPr/>
        <p:txBody>
          <a:bodyPr/>
          <a:lstStyle/>
          <a:p>
            <a:fld id="{7F9BD23A-CFB8-E24A-8C89-EE873567808B}" type="slidenum">
              <a:rPr lang="en-US" smtClean="0"/>
              <a:t>‹#›</a:t>
            </a:fld>
            <a:endParaRPr lang="en-US" dirty="0"/>
          </a:p>
        </p:txBody>
      </p:sp>
    </p:spTree>
    <p:extLst>
      <p:ext uri="{BB962C8B-B14F-4D97-AF65-F5344CB8AC3E}">
        <p14:creationId xmlns:p14="http://schemas.microsoft.com/office/powerpoint/2010/main" val="2118334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0A1A8-08A8-41DA-EFE9-EACE3CCA76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CA15EEB-FE75-FD07-F3CE-F27B1DDF98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E675AC4B-74A0-2ADD-A223-F4F234CAA8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C86661-5E11-4834-D947-2ACFA111AAAE}"/>
              </a:ext>
            </a:extLst>
          </p:cNvPr>
          <p:cNvSpPr>
            <a:spLocks noGrp="1"/>
          </p:cNvSpPr>
          <p:nvPr>
            <p:ph type="dt" sz="half" idx="10"/>
          </p:nvPr>
        </p:nvSpPr>
        <p:spPr/>
        <p:txBody>
          <a:bodyPr/>
          <a:lstStyle/>
          <a:p>
            <a:fld id="{75422139-087B-EC4C-AFB3-F707B169E32E}" type="datetimeFigureOut">
              <a:rPr lang="en-US" smtClean="0"/>
              <a:t>3/20/25</a:t>
            </a:fld>
            <a:endParaRPr lang="en-US" dirty="0"/>
          </a:p>
        </p:txBody>
      </p:sp>
      <p:sp>
        <p:nvSpPr>
          <p:cNvPr id="6" name="Footer Placeholder 5">
            <a:extLst>
              <a:ext uri="{FF2B5EF4-FFF2-40B4-BE49-F238E27FC236}">
                <a16:creationId xmlns:a16="http://schemas.microsoft.com/office/drawing/2014/main" id="{43F485C2-8C1B-34D3-4B26-9795AF8AAE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C684805-1769-6D91-DB11-E2CABC425B7D}"/>
              </a:ext>
            </a:extLst>
          </p:cNvPr>
          <p:cNvSpPr>
            <a:spLocks noGrp="1"/>
          </p:cNvSpPr>
          <p:nvPr>
            <p:ph type="sldNum" sz="quarter" idx="12"/>
          </p:nvPr>
        </p:nvSpPr>
        <p:spPr/>
        <p:txBody>
          <a:bodyPr/>
          <a:lstStyle/>
          <a:p>
            <a:fld id="{7F9BD23A-CFB8-E24A-8C89-EE873567808B}" type="slidenum">
              <a:rPr lang="en-US" smtClean="0"/>
              <a:t>‹#›</a:t>
            </a:fld>
            <a:endParaRPr lang="en-US" dirty="0"/>
          </a:p>
        </p:txBody>
      </p:sp>
    </p:spTree>
    <p:extLst>
      <p:ext uri="{BB962C8B-B14F-4D97-AF65-F5344CB8AC3E}">
        <p14:creationId xmlns:p14="http://schemas.microsoft.com/office/powerpoint/2010/main" val="1040174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BDA92-76D2-A1BD-CBDA-498341828C2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956B7DE-F2F2-6508-1236-9CEE69518D4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15FB176-DD79-EAFA-6BA8-64CCAA8C97F9}"/>
              </a:ext>
            </a:extLst>
          </p:cNvPr>
          <p:cNvSpPr>
            <a:spLocks noGrp="1"/>
          </p:cNvSpPr>
          <p:nvPr>
            <p:ph type="dt" sz="half" idx="10"/>
          </p:nvPr>
        </p:nvSpPr>
        <p:spPr/>
        <p:txBody>
          <a:bodyPr/>
          <a:lstStyle/>
          <a:p>
            <a:fld id="{75422139-087B-EC4C-AFB3-F707B169E32E}" type="datetimeFigureOut">
              <a:rPr lang="en-US" smtClean="0"/>
              <a:t>3/20/25</a:t>
            </a:fld>
            <a:endParaRPr lang="en-US" dirty="0"/>
          </a:p>
        </p:txBody>
      </p:sp>
      <p:sp>
        <p:nvSpPr>
          <p:cNvPr id="5" name="Footer Placeholder 4">
            <a:extLst>
              <a:ext uri="{FF2B5EF4-FFF2-40B4-BE49-F238E27FC236}">
                <a16:creationId xmlns:a16="http://schemas.microsoft.com/office/drawing/2014/main" id="{21B52211-EC6D-9610-C104-58CEAE8CEBB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E5AF449-F1B2-417B-2C4B-7C825133B9B0}"/>
              </a:ext>
            </a:extLst>
          </p:cNvPr>
          <p:cNvSpPr>
            <a:spLocks noGrp="1"/>
          </p:cNvSpPr>
          <p:nvPr>
            <p:ph type="sldNum" sz="quarter" idx="12"/>
          </p:nvPr>
        </p:nvSpPr>
        <p:spPr/>
        <p:txBody>
          <a:bodyPr/>
          <a:lstStyle/>
          <a:p>
            <a:fld id="{7F9BD23A-CFB8-E24A-8C89-EE873567808B}" type="slidenum">
              <a:rPr lang="en-US" smtClean="0"/>
              <a:t>‹#›</a:t>
            </a:fld>
            <a:endParaRPr lang="en-US" dirty="0"/>
          </a:p>
        </p:txBody>
      </p:sp>
    </p:spTree>
    <p:extLst>
      <p:ext uri="{BB962C8B-B14F-4D97-AF65-F5344CB8AC3E}">
        <p14:creationId xmlns:p14="http://schemas.microsoft.com/office/powerpoint/2010/main" val="28378527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1648AE-BF97-9B33-96C9-A7F25295993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0862F9C-5FB2-86DA-24B5-FE797678F74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33BA1E0-43D2-1457-94F4-A35E581CDEBE}"/>
              </a:ext>
            </a:extLst>
          </p:cNvPr>
          <p:cNvSpPr>
            <a:spLocks noGrp="1"/>
          </p:cNvSpPr>
          <p:nvPr>
            <p:ph type="dt" sz="half" idx="10"/>
          </p:nvPr>
        </p:nvSpPr>
        <p:spPr/>
        <p:txBody>
          <a:bodyPr/>
          <a:lstStyle/>
          <a:p>
            <a:fld id="{75422139-087B-EC4C-AFB3-F707B169E32E}" type="datetimeFigureOut">
              <a:rPr lang="en-US" smtClean="0"/>
              <a:t>3/20/25</a:t>
            </a:fld>
            <a:endParaRPr lang="en-US" dirty="0"/>
          </a:p>
        </p:txBody>
      </p:sp>
      <p:sp>
        <p:nvSpPr>
          <p:cNvPr id="5" name="Footer Placeholder 4">
            <a:extLst>
              <a:ext uri="{FF2B5EF4-FFF2-40B4-BE49-F238E27FC236}">
                <a16:creationId xmlns:a16="http://schemas.microsoft.com/office/drawing/2014/main" id="{6D51A7FC-D160-FD1F-8BD8-B274B8D6830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6196C0B-3C68-3306-A459-5C03EE15A8E1}"/>
              </a:ext>
            </a:extLst>
          </p:cNvPr>
          <p:cNvSpPr>
            <a:spLocks noGrp="1"/>
          </p:cNvSpPr>
          <p:nvPr>
            <p:ph type="sldNum" sz="quarter" idx="12"/>
          </p:nvPr>
        </p:nvSpPr>
        <p:spPr/>
        <p:txBody>
          <a:bodyPr/>
          <a:lstStyle/>
          <a:p>
            <a:fld id="{7F9BD23A-CFB8-E24A-8C89-EE873567808B}" type="slidenum">
              <a:rPr lang="en-US" smtClean="0"/>
              <a:t>‹#›</a:t>
            </a:fld>
            <a:endParaRPr lang="en-US" dirty="0"/>
          </a:p>
        </p:txBody>
      </p:sp>
    </p:spTree>
    <p:extLst>
      <p:ext uri="{BB962C8B-B14F-4D97-AF65-F5344CB8AC3E}">
        <p14:creationId xmlns:p14="http://schemas.microsoft.com/office/powerpoint/2010/main" val="19166494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1E28BB2-7000-E4D0-A821-BB69E503CC3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EB3BEF5-C959-6BA9-EB77-B586CD7CEA3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15B215-45FA-FF42-1321-5ACEFAA182E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5422139-087B-EC4C-AFB3-F707B169E32E}" type="datetimeFigureOut">
              <a:rPr lang="en-US" smtClean="0"/>
              <a:t>3/20/25</a:t>
            </a:fld>
            <a:endParaRPr lang="en-US" dirty="0"/>
          </a:p>
        </p:txBody>
      </p:sp>
      <p:sp>
        <p:nvSpPr>
          <p:cNvPr id="5" name="Footer Placeholder 4">
            <a:extLst>
              <a:ext uri="{FF2B5EF4-FFF2-40B4-BE49-F238E27FC236}">
                <a16:creationId xmlns:a16="http://schemas.microsoft.com/office/drawing/2014/main" id="{F9CFFE8E-D673-5F17-893F-7783C94333B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a:extLst>
              <a:ext uri="{FF2B5EF4-FFF2-40B4-BE49-F238E27FC236}">
                <a16:creationId xmlns:a16="http://schemas.microsoft.com/office/drawing/2014/main" id="{FF0A2E41-EC2A-32C3-AF03-3630D9D88B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F9BD23A-CFB8-E24A-8C89-EE873567808B}" type="slidenum">
              <a:rPr lang="en-US" smtClean="0"/>
              <a:t>‹#›</a:t>
            </a:fld>
            <a:endParaRPr lang="en-US" dirty="0"/>
          </a:p>
        </p:txBody>
      </p:sp>
    </p:spTree>
    <p:extLst>
      <p:ext uri="{BB962C8B-B14F-4D97-AF65-F5344CB8AC3E}">
        <p14:creationId xmlns:p14="http://schemas.microsoft.com/office/powerpoint/2010/main" val="32020158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130.xml"/><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2" Type="http://schemas.openxmlformats.org/officeDocument/2006/relationships/notesSlide" Target="../notesSlides/notesSlide131.xml"/><Relationship Id="rId1" Type="http://schemas.openxmlformats.org/officeDocument/2006/relationships/slideLayout" Target="../slideLayouts/slideLayout7.xml"/></Relationships>
</file>

<file path=ppt/slides/_rels/slide163.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7.xml"/></Relationships>
</file>

<file path=ppt/slides/_rels/slide164.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7.xml"/></Relationships>
</file>

<file path=ppt/slides/_rels/slide165.xml.rels><?xml version="1.0" encoding="UTF-8" standalone="yes"?>
<Relationships xmlns="http://schemas.openxmlformats.org/package/2006/relationships"><Relationship Id="rId2" Type="http://schemas.openxmlformats.org/officeDocument/2006/relationships/notesSlide" Target="../notesSlides/notesSlide134.xml"/><Relationship Id="rId1" Type="http://schemas.openxmlformats.org/officeDocument/2006/relationships/slideLayout" Target="../slideLayouts/slideLayout7.xml"/></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135.xml"/><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2" Type="http://schemas.openxmlformats.org/officeDocument/2006/relationships/notesSlide" Target="../notesSlides/notesSlide136.xml"/><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2" Type="http://schemas.openxmlformats.org/officeDocument/2006/relationships/notesSlide" Target="../notesSlides/notesSlide137.xml"/><Relationship Id="rId1" Type="http://schemas.openxmlformats.org/officeDocument/2006/relationships/slideLayout" Target="../slideLayouts/slideLayout7.xml"/></Relationships>
</file>

<file path=ppt/slides/_rels/slide169.xml.rels><?xml version="1.0" encoding="UTF-8" standalone="yes"?>
<Relationships xmlns="http://schemas.openxmlformats.org/package/2006/relationships"><Relationship Id="rId2" Type="http://schemas.openxmlformats.org/officeDocument/2006/relationships/notesSlide" Target="../notesSlides/notesSlide138.xml"/><Relationship Id="rId1" Type="http://schemas.openxmlformats.org/officeDocument/2006/relationships/slideLayout" Target="../slideLayouts/slideLayout7.xml"/></Relationships>
</file>

<file path=ppt/slides/_rels/slide170.xml.rels><?xml version="1.0" encoding="UTF-8" standalone="yes"?>
<Relationships xmlns="http://schemas.openxmlformats.org/package/2006/relationships"><Relationship Id="rId2" Type="http://schemas.openxmlformats.org/officeDocument/2006/relationships/notesSlide" Target="../notesSlides/notesSlide139.xml"/><Relationship Id="rId1" Type="http://schemas.openxmlformats.org/officeDocument/2006/relationships/slideLayout" Target="../slideLayouts/slideLayout7.xml"/></Relationships>
</file>

<file path=ppt/slides/_rels/slide171.xml.rels><?xml version="1.0" encoding="UTF-8" standalone="yes"?>
<Relationships xmlns="http://schemas.openxmlformats.org/package/2006/relationships"><Relationship Id="rId2" Type="http://schemas.openxmlformats.org/officeDocument/2006/relationships/notesSlide" Target="../notesSlides/notesSlide14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56912-A125-1260-00E6-DD52F56A80C1}"/>
              </a:ext>
            </a:extLst>
          </p:cNvPr>
          <p:cNvSpPr>
            <a:spLocks noGrp="1"/>
          </p:cNvSpPr>
          <p:nvPr>
            <p:ph type="ctrTitle"/>
          </p:nvPr>
        </p:nvSpPr>
        <p:spPr>
          <a:xfrm>
            <a:off x="1556082" y="5548562"/>
            <a:ext cx="9144000" cy="975310"/>
          </a:xfrm>
        </p:spPr>
        <p:txBody>
          <a:bodyPr>
            <a:normAutofit/>
          </a:bodyPr>
          <a:lstStyle/>
          <a:p>
            <a:r>
              <a:rPr lang="en-US">
                <a:solidFill>
                  <a:schemeClr val="accent1">
                    <a:lumMod val="75000"/>
                  </a:schemeClr>
                </a:solidFill>
                <a:latin typeface="Bookman Old Style" panose="02050604050505020204" pitchFamily="18" charset="0"/>
              </a:rPr>
              <a:t>CRCS </a:t>
            </a:r>
            <a:r>
              <a:rPr lang="en-US" dirty="0">
                <a:solidFill>
                  <a:schemeClr val="accent1">
                    <a:lumMod val="75000"/>
                  </a:schemeClr>
                </a:solidFill>
                <a:latin typeface="Bookman Old Style" panose="02050604050505020204" pitchFamily="18" charset="0"/>
              </a:rPr>
              <a:t>Practice Exam</a:t>
            </a:r>
          </a:p>
        </p:txBody>
      </p:sp>
      <p:pic>
        <p:nvPicPr>
          <p:cNvPr id="4" name="Picture 3" descr="A close-up of a logo&#10;&#10;Description automatically generated">
            <a:extLst>
              <a:ext uri="{FF2B5EF4-FFF2-40B4-BE49-F238E27FC236}">
                <a16:creationId xmlns:a16="http://schemas.microsoft.com/office/drawing/2014/main" id="{D9A5F9C2-0150-7925-EDD0-11D387A692F1}"/>
              </a:ext>
            </a:extLst>
          </p:cNvPr>
          <p:cNvPicPr>
            <a:picLocks noChangeAspect="1"/>
          </p:cNvPicPr>
          <p:nvPr/>
        </p:nvPicPr>
        <p:blipFill>
          <a:blip r:embed="rId2"/>
          <a:stretch>
            <a:fillRect/>
          </a:stretch>
        </p:blipFill>
        <p:spPr>
          <a:xfrm>
            <a:off x="3136661" y="334128"/>
            <a:ext cx="5918678" cy="4573524"/>
          </a:xfrm>
          <a:prstGeom prst="rect">
            <a:avLst/>
          </a:prstGeom>
        </p:spPr>
      </p:pic>
    </p:spTree>
    <p:extLst>
      <p:ext uri="{BB962C8B-B14F-4D97-AF65-F5344CB8AC3E}">
        <p14:creationId xmlns:p14="http://schemas.microsoft.com/office/powerpoint/2010/main" val="17205122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5CFD58-9257-2F1C-B764-780CDBB39269}"/>
              </a:ext>
            </a:extLst>
          </p:cNvPr>
          <p:cNvSpPr txBox="1"/>
          <p:nvPr/>
        </p:nvSpPr>
        <p:spPr>
          <a:xfrm>
            <a:off x="831273" y="484909"/>
            <a:ext cx="10806545" cy="2862322"/>
          </a:xfrm>
          <a:prstGeom prst="rect">
            <a:avLst/>
          </a:prstGeom>
          <a:noFill/>
        </p:spPr>
        <p:txBody>
          <a:bodyPr wrap="square" rtlCol="0">
            <a:spAutoFit/>
          </a:bodyPr>
          <a:lstStyle/>
          <a:p>
            <a:r>
              <a:rPr lang="en-US" dirty="0"/>
              <a:t>Welcome!</a:t>
            </a:r>
          </a:p>
          <a:p>
            <a:endParaRPr lang="en-US" dirty="0"/>
          </a:p>
          <a:p>
            <a:r>
              <a:rPr lang="en-US" dirty="0"/>
              <a:t>Please utilize this </a:t>
            </a:r>
            <a:r>
              <a:rPr lang="en-US"/>
              <a:t>slide deck in </a:t>
            </a:r>
            <a:r>
              <a:rPr lang="en-US" dirty="0"/>
              <a:t>preparation for your upcoming exam</a:t>
            </a:r>
          </a:p>
          <a:p>
            <a:endParaRPr lang="en-US" dirty="0"/>
          </a:p>
          <a:p>
            <a:r>
              <a:rPr lang="en-US" dirty="0"/>
              <a:t> - Review the questions carefully then select the appropriate answer(s) from the choices presented.</a:t>
            </a:r>
          </a:p>
          <a:p>
            <a:endParaRPr lang="en-US" dirty="0"/>
          </a:p>
          <a:p>
            <a:r>
              <a:rPr lang="en-US" dirty="0"/>
              <a:t> - If the answer(s) selected is correct, it will highlight in </a:t>
            </a:r>
            <a:r>
              <a:rPr lang="en-US" dirty="0">
                <a:solidFill>
                  <a:srgbClr val="00B050"/>
                </a:solidFill>
              </a:rPr>
              <a:t>GREEN</a:t>
            </a:r>
            <a:r>
              <a:rPr lang="en-US" dirty="0"/>
              <a:t>; if incorrect, it will highlight in </a:t>
            </a:r>
            <a:r>
              <a:rPr lang="en-US" dirty="0">
                <a:solidFill>
                  <a:srgbClr val="FF0000"/>
                </a:solidFill>
              </a:rPr>
              <a:t>RED</a:t>
            </a:r>
            <a:r>
              <a:rPr lang="en-US" dirty="0"/>
              <a:t>.</a:t>
            </a:r>
          </a:p>
          <a:p>
            <a:endParaRPr lang="en-US" dirty="0"/>
          </a:p>
          <a:p>
            <a:r>
              <a:rPr lang="en-US" dirty="0"/>
              <a:t>  - To move about the slides, please use the arrows at the bottom left corner.  You can go back to a slide at any time.</a:t>
            </a:r>
          </a:p>
        </p:txBody>
      </p:sp>
    </p:spTree>
    <p:extLst>
      <p:ext uri="{BB962C8B-B14F-4D97-AF65-F5344CB8AC3E}">
        <p14:creationId xmlns:p14="http://schemas.microsoft.com/office/powerpoint/2010/main" val="38269901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5CF77-59E9-EFCF-9B4F-182C093F811C}"/>
              </a:ext>
            </a:extLst>
          </p:cNvPr>
          <p:cNvSpPr>
            <a:spLocks noGrp="1"/>
          </p:cNvSpPr>
          <p:nvPr>
            <p:ph type="title"/>
          </p:nvPr>
        </p:nvSpPr>
        <p:spPr/>
        <p:txBody>
          <a:bodyPr/>
          <a:lstStyle/>
          <a:p>
            <a:r>
              <a:rPr lang="en-US" dirty="0"/>
              <a:t>Section 1 – Patient Access</a:t>
            </a:r>
          </a:p>
        </p:txBody>
      </p:sp>
      <p:pic>
        <p:nvPicPr>
          <p:cNvPr id="23" name="Content Placeholder 22" descr="Nurse with patients in hospital">
            <a:extLst>
              <a:ext uri="{FF2B5EF4-FFF2-40B4-BE49-F238E27FC236}">
                <a16:creationId xmlns:a16="http://schemas.microsoft.com/office/drawing/2014/main" id="{18E747DA-984C-7FB4-62B1-14993407D5F4}"/>
              </a:ext>
            </a:extLst>
          </p:cNvPr>
          <p:cNvPicPr>
            <a:picLocks noGrp="1" noChangeAspect="1"/>
          </p:cNvPicPr>
          <p:nvPr>
            <p:ph idx="1"/>
          </p:nvPr>
        </p:nvPicPr>
        <p:blipFill>
          <a:blip r:embed="rId2"/>
          <a:stretch>
            <a:fillRect/>
          </a:stretch>
        </p:blipFill>
        <p:spPr>
          <a:xfrm>
            <a:off x="2834035" y="1825625"/>
            <a:ext cx="6523929" cy="4351338"/>
          </a:xfrm>
        </p:spPr>
      </p:pic>
      <p:sp>
        <p:nvSpPr>
          <p:cNvPr id="3" name="Action Button: Home 2">
            <a:hlinkClick r:id="" action="ppaction://hlinkshowjump?jump=firstslide" highlightClick="1"/>
            <a:extLst>
              <a:ext uri="{FF2B5EF4-FFF2-40B4-BE49-F238E27FC236}">
                <a16:creationId xmlns:a16="http://schemas.microsoft.com/office/drawing/2014/main" id="{A001CF7A-1B2A-1DD8-FBD2-AE81C8D667C4}"/>
              </a:ext>
            </a:extLst>
          </p:cNvPr>
          <p:cNvSpPr/>
          <p:nvPr/>
        </p:nvSpPr>
        <p:spPr>
          <a:xfrm>
            <a:off x="11521440" y="6176963"/>
            <a:ext cx="542544" cy="521208"/>
          </a:xfrm>
          <a:prstGeom prst="actionButtonHo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663806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1.  The purpose of a medical record is to? (</a:t>
            </a:r>
            <a:r>
              <a:rPr lang="en-US" b="1" i="1" dirty="0">
                <a:solidFill>
                  <a:srgbClr val="000000"/>
                </a:solidFill>
                <a:effectLst/>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2111830"/>
            <a:ext cx="3930732" cy="39584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Serve as a statistical tracking tool</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429000"/>
            <a:ext cx="3930732" cy="66307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Facilitate appropriate utilization review and quality of care evaluations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930732" cy="39584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Support charges and coding</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285507"/>
            <a:ext cx="3930732" cy="395845"/>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Serve as a communication and continuity of care tool</a:t>
            </a:r>
          </a:p>
        </p:txBody>
      </p:sp>
      <p:sp>
        <p:nvSpPr>
          <p:cNvPr id="4" name="Rounded Rectangle 3">
            <a:extLst>
              <a:ext uri="{FF2B5EF4-FFF2-40B4-BE49-F238E27FC236}">
                <a16:creationId xmlns:a16="http://schemas.microsoft.com/office/drawing/2014/main" id="{7BCE2690-8321-2835-BE60-6B004B5C8DC6}"/>
              </a:ext>
            </a:extLst>
          </p:cNvPr>
          <p:cNvSpPr/>
          <p:nvPr/>
        </p:nvSpPr>
        <p:spPr>
          <a:xfrm>
            <a:off x="1430977" y="4944094"/>
            <a:ext cx="3930732" cy="395845"/>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E. All of the above</a:t>
            </a:r>
          </a:p>
        </p:txBody>
      </p:sp>
    </p:spTree>
    <p:extLst>
      <p:ext uri="{BB962C8B-B14F-4D97-AF65-F5344CB8AC3E}">
        <p14:creationId xmlns:p14="http://schemas.microsoft.com/office/powerpoint/2010/main" val="28947872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EF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seq concurrent="1" nextAc="seek">
              <p:cTn id="30" restart="whenNotActive" fill="hold" evtFilter="cancelBubble" nodeType="interactiveSeq">
                <p:stCondLst>
                  <p:cond evt="onClick" delay="0">
                    <p:tgtEl>
                      <p:spTgt spid="4"/>
                    </p:tgtEl>
                  </p:cond>
                </p:stCondLst>
                <p:endSync evt="end" delay="0">
                  <p:rtn val="all"/>
                </p:endSync>
                <p:childTnLst>
                  <p:par>
                    <p:cTn id="31" fill="hold">
                      <p:stCondLst>
                        <p:cond delay="0"/>
                      </p:stCondLst>
                      <p:childTnLst>
                        <p:par>
                          <p:cTn id="32" fill="hold">
                            <p:stCondLst>
                              <p:cond delay="0"/>
                            </p:stCondLst>
                            <p:childTnLst>
                              <p:par>
                                <p:cTn id="33" presetID="1" presetClass="emph" presetSubtype="2" fill="hold" nodeType="clickEffect">
                                  <p:stCondLst>
                                    <p:cond delay="0"/>
                                  </p:stCondLst>
                                  <p:childTnLst>
                                    <p:animClr clrSpc="rgb" dir="cw">
                                      <p:cBhvr>
                                        <p:cTn id="34" dur="500" fill="hold"/>
                                        <p:tgtEl>
                                          <p:spTgt spid="4"/>
                                        </p:tgtEl>
                                        <p:attrNameLst>
                                          <p:attrName>fillcolor</p:attrName>
                                        </p:attrNameLst>
                                      </p:cBhvr>
                                      <p:to>
                                        <a:srgbClr val="00E000"/>
                                      </p:to>
                                    </p:animClr>
                                    <p:set>
                                      <p:cBhvr>
                                        <p:cTn id="35" dur="500" fill="hold"/>
                                        <p:tgtEl>
                                          <p:spTgt spid="4"/>
                                        </p:tgtEl>
                                        <p:attrNameLst>
                                          <p:attrName>fill.type</p:attrName>
                                        </p:attrNameLst>
                                      </p:cBhvr>
                                      <p:to>
                                        <p:strVal val="solid"/>
                                      </p:to>
                                    </p:set>
                                    <p:set>
                                      <p:cBhvr>
                                        <p:cTn id="36" dur="500" fill="hold"/>
                                        <p:tgtEl>
                                          <p:spTgt spid="4"/>
                                        </p:tgtEl>
                                        <p:attrNameLst>
                                          <p:attrName>fill.on</p:attrName>
                                        </p:attrNameLst>
                                      </p:cBhvr>
                                      <p:to>
                                        <p:strVal val="true"/>
                                      </p:to>
                                    </p:set>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2.  Which of the following are a “meaningful use” of certified EHR technology? (</a:t>
            </a:r>
            <a:r>
              <a:rPr lang="en-US" b="1" i="1" dirty="0">
                <a:solidFill>
                  <a:srgbClr val="000000"/>
                </a:solidFill>
                <a:latin typeface="Times New Roman" panose="02020603050405020304" pitchFamily="18" charset="0"/>
              </a:rPr>
              <a:t>Select all that apply</a:t>
            </a:r>
            <a:r>
              <a:rPr lang="en-US" b="1" i="1" dirty="0">
                <a:solidFill>
                  <a:srgbClr val="000000"/>
                </a:solidFill>
                <a:effectLst/>
                <a:latin typeface="Times New Roman" panose="02020603050405020304" pitchFamily="18" charset="0"/>
              </a:rPr>
              <a:t>)?</a:t>
            </a:r>
            <a:endParaRPr lang="en-US" i="1"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2111830"/>
            <a:ext cx="3930732" cy="39584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Improve the qualify of care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429000"/>
            <a:ext cx="3930732" cy="658586"/>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Monitoring Staff performance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930732" cy="39584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Electronic prescribing</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250924"/>
            <a:ext cx="3930732" cy="395845"/>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Improve care coordination</a:t>
            </a:r>
          </a:p>
        </p:txBody>
      </p:sp>
    </p:spTree>
    <p:extLst>
      <p:ext uri="{BB962C8B-B14F-4D97-AF65-F5344CB8AC3E}">
        <p14:creationId xmlns:p14="http://schemas.microsoft.com/office/powerpoint/2010/main" val="106488683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EF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3.  The type of ABN triggering event when frequency or duration of care is decreased is called? (</a:t>
            </a:r>
            <a:r>
              <a:rPr lang="en-US" b="1" i="1" dirty="0">
                <a:solidFill>
                  <a:srgbClr val="000000"/>
                </a:solidFill>
                <a:effectLst/>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2111830"/>
            <a:ext cx="3930732" cy="39584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Decline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1131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Decrease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4"/>
            <a:ext cx="3930732" cy="61131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Reduction</a:t>
            </a:r>
          </a:p>
        </p:txBody>
      </p:sp>
    </p:spTree>
    <p:extLst>
      <p:ext uri="{BB962C8B-B14F-4D97-AF65-F5344CB8AC3E}">
        <p14:creationId xmlns:p14="http://schemas.microsoft.com/office/powerpoint/2010/main" val="40582093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EF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4.  The IEQ is mailed to patients shortly before they become entitled to Medicare in order to:</a:t>
            </a:r>
            <a:r>
              <a:rPr lang="en-US" b="1" dirty="0">
                <a:solidFill>
                  <a:srgbClr val="000000"/>
                </a:solidFill>
                <a:effectLst/>
                <a:latin typeface="Times New Roman" panose="02020603050405020304" pitchFamily="18" charset="0"/>
              </a:rPr>
              <a:t> (</a:t>
            </a:r>
            <a:r>
              <a:rPr lang="en-US" b="1" i="1" dirty="0">
                <a:solidFill>
                  <a:srgbClr val="000000"/>
                </a:solidFill>
                <a:effectLst/>
                <a:latin typeface="Times New Roman" panose="02020603050405020304" pitchFamily="18" charset="0"/>
              </a:rPr>
              <a:t>Choose One)</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2111830"/>
            <a:ext cx="3930732" cy="50747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Determine the actual eligibility date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428050"/>
            <a:ext cx="3930732" cy="659856"/>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Identify coverage that may be primary to Medicare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692227"/>
            <a:ext cx="3930732" cy="62376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Educate patients about potential fraud and abuse schemes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48906" y="4199966"/>
            <a:ext cx="3930732" cy="395845"/>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Gather medical history</a:t>
            </a:r>
          </a:p>
        </p:txBody>
      </p:sp>
    </p:spTree>
    <p:extLst>
      <p:ext uri="{BB962C8B-B14F-4D97-AF65-F5344CB8AC3E}">
        <p14:creationId xmlns:p14="http://schemas.microsoft.com/office/powerpoint/2010/main" val="261530319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EF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DE13"/>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EF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EF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5.  Total number of Patient Days divided by Number of Discharge is the formula for (</a:t>
            </a:r>
            <a:r>
              <a:rPr lang="en-US" b="1" i="1" dirty="0">
                <a:solidFill>
                  <a:srgbClr val="000000"/>
                </a:solidFill>
                <a:effectLst/>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91611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Average Length of Stay (ALOS)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91612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Percentage of Occupancy</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4"/>
            <a:ext cx="3930732" cy="76648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Average Daily Census (ADC)</a:t>
            </a:r>
          </a:p>
        </p:txBody>
      </p:sp>
    </p:spTree>
    <p:extLst>
      <p:ext uri="{BB962C8B-B14F-4D97-AF65-F5344CB8AC3E}">
        <p14:creationId xmlns:p14="http://schemas.microsoft.com/office/powerpoint/2010/main" val="15855285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DE13"/>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6.  A type of consent for treatment in which the patient understands the service and procedure being performed is:(</a:t>
            </a:r>
            <a:r>
              <a:rPr lang="en-US" b="1"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34720"/>
            <a:ext cx="3930732" cy="48095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Express consent</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233571"/>
            <a:ext cx="3930732" cy="52921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Implied consent in fact</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410012"/>
            <a:ext cx="3930732" cy="52921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Informed consent</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057130"/>
            <a:ext cx="3930732" cy="52921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Implied consent by law</a:t>
            </a:r>
          </a:p>
        </p:txBody>
      </p:sp>
    </p:spTree>
    <p:extLst>
      <p:ext uri="{BB962C8B-B14F-4D97-AF65-F5344CB8AC3E}">
        <p14:creationId xmlns:p14="http://schemas.microsoft.com/office/powerpoint/2010/main" val="377139988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EF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7</a:t>
            </a:r>
            <a:r>
              <a:rPr lang="en-US" b="1" dirty="0">
                <a:solidFill>
                  <a:srgbClr val="000000"/>
                </a:solidFill>
                <a:effectLst/>
                <a:latin typeface="Times New Roman" panose="02020603050405020304" pitchFamily="18" charset="0"/>
              </a:rPr>
              <a:t>.  Whish of the following are a collection control point? (</a:t>
            </a:r>
            <a:r>
              <a:rPr lang="en-US" b="1" i="1" dirty="0">
                <a:solidFill>
                  <a:srgbClr val="000000"/>
                </a:solidFill>
                <a:latin typeface="Times New Roman" panose="02020603050405020304" pitchFamily="18" charset="0"/>
              </a:rPr>
              <a:t>Select all the apply</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4097954" cy="658587"/>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pre-admission</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547428"/>
            <a:ext cx="4097954" cy="76648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After discharge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662518"/>
            <a:ext cx="4097954" cy="658586"/>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Transfer to observation</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12505"/>
            <a:ext cx="4097954" cy="76648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admission</a:t>
            </a:r>
          </a:p>
        </p:txBody>
      </p:sp>
    </p:spTree>
    <p:extLst>
      <p:ext uri="{BB962C8B-B14F-4D97-AF65-F5344CB8AC3E}">
        <p14:creationId xmlns:p14="http://schemas.microsoft.com/office/powerpoint/2010/main" val="339700261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DE13"/>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8.  Which of the following is not gathered during the pre-admission process?(</a:t>
            </a:r>
            <a:r>
              <a:rPr lang="en-US" b="1"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91611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Patient demographics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76648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Socioeconomic information</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4"/>
            <a:ext cx="3930732" cy="76648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Financial information</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8" y="4682460"/>
            <a:ext cx="3930732" cy="50116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MS-DRG</a:t>
            </a:r>
          </a:p>
        </p:txBody>
      </p:sp>
    </p:spTree>
    <p:extLst>
      <p:ext uri="{BB962C8B-B14F-4D97-AF65-F5344CB8AC3E}">
        <p14:creationId xmlns:p14="http://schemas.microsoft.com/office/powerpoint/2010/main" val="168346026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EF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9.  Routing waiver of deductible and coinsurance amount is: </a:t>
            </a:r>
            <a:r>
              <a:rPr lang="en-US" b="1" dirty="0">
                <a:solidFill>
                  <a:srgbClr val="000000"/>
                </a:solidFill>
                <a:latin typeface="Times New Roman" panose="02020603050405020304" pitchFamily="18" charset="0"/>
              </a:rPr>
              <a:t>(</a:t>
            </a:r>
            <a:r>
              <a:rPr lang="en-US" b="1"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56599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Allowed for all self-pay patients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410331"/>
            <a:ext cx="3930732" cy="582457"/>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Considered fraud and abuse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538084"/>
            <a:ext cx="3930732" cy="56599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Allowed for Medicare patients only</a:t>
            </a:r>
          </a:p>
        </p:txBody>
      </p:sp>
    </p:spTree>
    <p:extLst>
      <p:ext uri="{BB962C8B-B14F-4D97-AF65-F5344CB8AC3E}">
        <p14:creationId xmlns:p14="http://schemas.microsoft.com/office/powerpoint/2010/main" val="391659869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EF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10.  The purpose of the MSP questionnaire is to: (</a:t>
            </a:r>
            <a:r>
              <a:rPr lang="en-US" b="1"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56599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Determine coordination of benefits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280399"/>
            <a:ext cx="3930732" cy="63312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Get a pre-authorization</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487417"/>
            <a:ext cx="3930732" cy="56599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Decrease deductibles and co-payments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140510"/>
            <a:ext cx="3930732" cy="50116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Increase payment</a:t>
            </a:r>
          </a:p>
        </p:txBody>
      </p:sp>
    </p:spTree>
    <p:extLst>
      <p:ext uri="{BB962C8B-B14F-4D97-AF65-F5344CB8AC3E}">
        <p14:creationId xmlns:p14="http://schemas.microsoft.com/office/powerpoint/2010/main" val="349906967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EF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11.  What determines the primary payer of a minor child insured by both parents? (</a:t>
            </a:r>
            <a:r>
              <a:rPr lang="en-US" b="1" i="1" dirty="0">
                <a:solidFill>
                  <a:srgbClr val="000000"/>
                </a:solidFill>
                <a:latin typeface="Times New Roman" panose="02020603050405020304" pitchFamily="18" charset="0"/>
              </a:rPr>
              <a:t>Choose one)</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52242" y="1699452"/>
            <a:ext cx="3930732" cy="562485"/>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A.HIPAA</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546246"/>
            <a:ext cx="3930732" cy="562485"/>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Balance Budget Act</a:t>
            </a:r>
          </a:p>
        </p:txBody>
      </p:sp>
      <p:sp>
        <p:nvSpPr>
          <p:cNvPr id="4" name="Rounded Rectangle 3">
            <a:extLst>
              <a:ext uri="{FF2B5EF4-FFF2-40B4-BE49-F238E27FC236}">
                <a16:creationId xmlns:a16="http://schemas.microsoft.com/office/drawing/2014/main" id="{AC2D9F49-345F-E592-9761-285590E67D5D}"/>
              </a:ext>
            </a:extLst>
          </p:cNvPr>
          <p:cNvSpPr/>
          <p:nvPr/>
        </p:nvSpPr>
        <p:spPr>
          <a:xfrm>
            <a:off x="1452242" y="3393040"/>
            <a:ext cx="3930732" cy="562485"/>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COBRA</a:t>
            </a:r>
          </a:p>
        </p:txBody>
      </p:sp>
      <p:sp>
        <p:nvSpPr>
          <p:cNvPr id="5" name="Rounded Rectangle 4">
            <a:extLst>
              <a:ext uri="{FF2B5EF4-FFF2-40B4-BE49-F238E27FC236}">
                <a16:creationId xmlns:a16="http://schemas.microsoft.com/office/drawing/2014/main" id="{D706FFCA-D296-C02F-8D6A-C492717CEC8D}"/>
              </a:ext>
            </a:extLst>
          </p:cNvPr>
          <p:cNvSpPr/>
          <p:nvPr/>
        </p:nvSpPr>
        <p:spPr>
          <a:xfrm>
            <a:off x="1452242" y="4239834"/>
            <a:ext cx="3930732" cy="562485"/>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Birthday Rule</a:t>
            </a:r>
          </a:p>
        </p:txBody>
      </p:sp>
    </p:spTree>
    <p:extLst>
      <p:ext uri="{BB962C8B-B14F-4D97-AF65-F5344CB8AC3E}">
        <p14:creationId xmlns:p14="http://schemas.microsoft.com/office/powerpoint/2010/main" val="19345335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7"/>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7"/>
                                        </p:tgtEl>
                                        <p:attrNameLst>
                                          <p:attrName>fillcolor</p:attrName>
                                        </p:attrNameLst>
                                      </p:cBhvr>
                                      <p:to>
                                        <a:srgbClr val="EF0000"/>
                                      </p:to>
                                    </p:animClr>
                                    <p:set>
                                      <p:cBhvr>
                                        <p:cTn id="14" dur="500" fill="hold"/>
                                        <p:tgtEl>
                                          <p:spTgt spid="7"/>
                                        </p:tgtEl>
                                        <p:attrNameLst>
                                          <p:attrName>fill.type</p:attrName>
                                        </p:attrNameLst>
                                      </p:cBhvr>
                                      <p:to>
                                        <p:strVal val="solid"/>
                                      </p:to>
                                    </p:set>
                                    <p:set>
                                      <p:cBhvr>
                                        <p:cTn id="15"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16" restart="whenNotActive" fill="hold" evtFilter="cancelBubble" nodeType="interactiveSeq">
                <p:stCondLst>
                  <p:cond evt="onClick" delay="0">
                    <p:tgtEl>
                      <p:spTgt spid="4"/>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4"/>
                                        </p:tgtEl>
                                        <p:attrNameLst>
                                          <p:attrName>fillcolor</p:attrName>
                                        </p:attrNameLst>
                                      </p:cBhvr>
                                      <p:to>
                                        <a:srgbClr val="F00000"/>
                                      </p:to>
                                    </p:animClr>
                                    <p:set>
                                      <p:cBhvr>
                                        <p:cTn id="21" dur="500" fill="hold"/>
                                        <p:tgtEl>
                                          <p:spTgt spid="4"/>
                                        </p:tgtEl>
                                        <p:attrNameLst>
                                          <p:attrName>fill.type</p:attrName>
                                        </p:attrNameLst>
                                      </p:cBhvr>
                                      <p:to>
                                        <p:strVal val="solid"/>
                                      </p:to>
                                    </p:set>
                                    <p:set>
                                      <p:cBhvr>
                                        <p:cTn id="22" dur="500" fill="hold"/>
                                        <p:tgtEl>
                                          <p:spTgt spid="4"/>
                                        </p:tgtEl>
                                        <p:attrNameLst>
                                          <p:attrName>fill.on</p:attrName>
                                        </p:attrNameLst>
                                      </p:cBhvr>
                                      <p:to>
                                        <p:strVal val="true"/>
                                      </p:to>
                                    </p:set>
                                  </p:childTnLst>
                                </p:cTn>
                              </p:par>
                            </p:childTnLst>
                          </p:cTn>
                        </p:par>
                      </p:childTnLst>
                    </p:cTn>
                  </p:par>
                </p:childTnLst>
              </p:cTn>
              <p:nextCondLst>
                <p:cond evt="onClick" delay="0">
                  <p:tgtEl>
                    <p:spTgt spid="4"/>
                  </p:tgtEl>
                </p:cond>
              </p:nextCondLst>
            </p:seq>
            <p:seq concurrent="1" nextAc="seek">
              <p:cTn id="23" restart="whenNotActive" fill="hold" evtFilter="cancelBubble" nodeType="interactiveSeq">
                <p:stCondLst>
                  <p:cond evt="onClick" delay="0">
                    <p:tgtEl>
                      <p:spTgt spid="5"/>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5"/>
                                        </p:tgtEl>
                                        <p:attrNameLst>
                                          <p:attrName>fillcolor</p:attrName>
                                        </p:attrNameLst>
                                      </p:cBhvr>
                                      <p:to>
                                        <a:srgbClr val="00E000"/>
                                      </p:to>
                                    </p:animClr>
                                    <p:set>
                                      <p:cBhvr>
                                        <p:cTn id="28" dur="500" fill="hold"/>
                                        <p:tgtEl>
                                          <p:spTgt spid="5"/>
                                        </p:tgtEl>
                                        <p:attrNameLst>
                                          <p:attrName>fill.type</p:attrName>
                                        </p:attrNameLst>
                                      </p:cBhvr>
                                      <p:to>
                                        <p:strVal val="solid"/>
                                      </p:to>
                                    </p:set>
                                    <p:set>
                                      <p:cBhvr>
                                        <p:cTn id="29" dur="500" fill="hold"/>
                                        <p:tgtEl>
                                          <p:spTgt spid="5"/>
                                        </p:tgtEl>
                                        <p:attrNameLst>
                                          <p:attrName>fill.on</p:attrName>
                                        </p:attrNameLst>
                                      </p:cBhvr>
                                      <p:to>
                                        <p:strVal val="true"/>
                                      </p:to>
                                    </p:set>
                                  </p:childTnLst>
                                </p:cTn>
                              </p:par>
                            </p:childTnLst>
                          </p:cTn>
                        </p:par>
                      </p:childTnLst>
                    </p:cTn>
                  </p:par>
                </p:childTnLst>
              </p:cTn>
              <p:nextCondLst>
                <p:cond evt="onClick" delay="0">
                  <p:tgtEl>
                    <p:spTgt spid="5"/>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12.  What was established by Title 19 of the Social Security Act? (</a:t>
            </a:r>
            <a:r>
              <a:rPr lang="en-US" b="1" i="1" dirty="0">
                <a:solidFill>
                  <a:srgbClr val="000000"/>
                </a:solidFill>
                <a:effectLst/>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56599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MCH</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275383"/>
            <a:ext cx="3930732" cy="56599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Medicare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487417"/>
            <a:ext cx="3930732" cy="56599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Medicaid</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100426"/>
            <a:ext cx="3930732" cy="50116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CHIP</a:t>
            </a:r>
          </a:p>
        </p:txBody>
      </p:sp>
    </p:spTree>
    <p:extLst>
      <p:ext uri="{BB962C8B-B14F-4D97-AF65-F5344CB8AC3E}">
        <p14:creationId xmlns:p14="http://schemas.microsoft.com/office/powerpoint/2010/main" val="419918662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EF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DE13"/>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13.  Care that is provided to the terminally ill persons and the families by non-profit organizations is </a:t>
            </a:r>
            <a:r>
              <a:rPr lang="en-US" b="1" dirty="0">
                <a:solidFill>
                  <a:srgbClr val="000000"/>
                </a:solidFill>
                <a:effectLst/>
                <a:latin typeface="Times New Roman" panose="02020603050405020304" pitchFamily="18" charset="0"/>
              </a:rPr>
              <a:t>(</a:t>
            </a:r>
            <a:r>
              <a:rPr lang="en-US" b="1" i="1" dirty="0">
                <a:solidFill>
                  <a:srgbClr val="000000"/>
                </a:solidFill>
                <a:effectLst/>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56599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Custodial care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400057"/>
            <a:ext cx="3930732" cy="56599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Hospice Care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549754"/>
            <a:ext cx="3930732" cy="56599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Respite Care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341975"/>
            <a:ext cx="3930732" cy="50116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Home Health Care</a:t>
            </a:r>
          </a:p>
        </p:txBody>
      </p:sp>
    </p:spTree>
    <p:extLst>
      <p:ext uri="{BB962C8B-B14F-4D97-AF65-F5344CB8AC3E}">
        <p14:creationId xmlns:p14="http://schemas.microsoft.com/office/powerpoint/2010/main" val="322307107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EF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14.  The document that is provided to Medicare beneficiaries who are admitted as outpatients receiving observation status that they may have a co-payment and co-insurance</a:t>
            </a:r>
            <a:r>
              <a:rPr lang="en-US" b="1" dirty="0">
                <a:solidFill>
                  <a:srgbClr val="000000"/>
                </a:solidFill>
                <a:effectLst/>
                <a:latin typeface="Times New Roman" panose="02020603050405020304" pitchFamily="18" charset="0"/>
              </a:rPr>
              <a:t> (</a:t>
            </a:r>
            <a:r>
              <a:rPr lang="en-US" b="1" i="1" dirty="0">
                <a:solidFill>
                  <a:srgbClr val="000000"/>
                </a:solidFill>
                <a:effectLst/>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56599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MOON</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371247"/>
            <a:ext cx="3930732" cy="56599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ABN</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524913"/>
            <a:ext cx="3930732" cy="56599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IMM</a:t>
            </a:r>
          </a:p>
        </p:txBody>
      </p:sp>
    </p:spTree>
    <p:extLst>
      <p:ext uri="{BB962C8B-B14F-4D97-AF65-F5344CB8AC3E}">
        <p14:creationId xmlns:p14="http://schemas.microsoft.com/office/powerpoint/2010/main" val="55224659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15.  Which government healthcare program is provided for surviving spouses of veterans killed in the line of duty? </a:t>
            </a:r>
            <a:r>
              <a:rPr lang="en-US" b="1" dirty="0">
                <a:solidFill>
                  <a:srgbClr val="000000"/>
                </a:solidFill>
                <a:effectLst/>
                <a:latin typeface="Times New Roman" panose="02020603050405020304" pitchFamily="18" charset="0"/>
              </a:rPr>
              <a:t>(</a:t>
            </a:r>
            <a:r>
              <a:rPr lang="en-US" b="1" i="1" dirty="0">
                <a:solidFill>
                  <a:srgbClr val="000000"/>
                </a:solidFill>
                <a:effectLst/>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3"/>
            <a:ext cx="3930732" cy="59264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TRICARE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469844"/>
            <a:ext cx="3930732" cy="63642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Veteran’s Choice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517235"/>
            <a:ext cx="3930732" cy="76648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CHAMPVA</a:t>
            </a:r>
          </a:p>
        </p:txBody>
      </p:sp>
    </p:spTree>
    <p:extLst>
      <p:ext uri="{BB962C8B-B14F-4D97-AF65-F5344CB8AC3E}">
        <p14:creationId xmlns:p14="http://schemas.microsoft.com/office/powerpoint/2010/main" val="91497024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DE13"/>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16.  Medicare is not considered primary payer in all scenarios below except: </a:t>
            </a:r>
            <a:r>
              <a:rPr lang="en-US" b="1" dirty="0">
                <a:solidFill>
                  <a:srgbClr val="000000"/>
                </a:solidFill>
                <a:effectLst/>
                <a:latin typeface="Times New Roman" panose="02020603050405020304" pitchFamily="18" charset="0"/>
              </a:rPr>
              <a:t>(</a:t>
            </a:r>
            <a:r>
              <a:rPr lang="en-US" b="1" i="1" dirty="0">
                <a:solidFill>
                  <a:srgbClr val="000000"/>
                </a:solidFill>
                <a:effectLst/>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56599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Medicare patient as ESRD and is in their 60</a:t>
            </a:r>
            <a:r>
              <a:rPr lang="en-US" baseline="30000" dirty="0"/>
              <a:t>th</a:t>
            </a:r>
            <a:r>
              <a:rPr lang="en-US" dirty="0"/>
              <a:t> month of dialysis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298132"/>
            <a:ext cx="3930732" cy="56599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Medicare patient was in an auto accident and has liability insurance </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549754"/>
            <a:ext cx="5740788" cy="56599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Medicare patient is over 65 and carries GHP through their current employer with over 300 employees</a:t>
            </a:r>
          </a:p>
        </p:txBody>
      </p:sp>
    </p:spTree>
    <p:extLst>
      <p:ext uri="{BB962C8B-B14F-4D97-AF65-F5344CB8AC3E}">
        <p14:creationId xmlns:p14="http://schemas.microsoft.com/office/powerpoint/2010/main" val="6459667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1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3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17.  What is the name of the program also known as Obamacare? (</a:t>
            </a:r>
            <a:r>
              <a:rPr lang="en-US" b="1" i="1" dirty="0">
                <a:solidFill>
                  <a:srgbClr val="000000"/>
                </a:solidFill>
                <a:latin typeface="Times New Roman" panose="02020603050405020304" pitchFamily="18" charset="0"/>
              </a:rPr>
              <a:t>Choose one)</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52242" y="1699453"/>
            <a:ext cx="3930732" cy="40081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HFAP</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312805"/>
            <a:ext cx="3930732" cy="40081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PPACA</a:t>
            </a:r>
          </a:p>
        </p:txBody>
      </p:sp>
      <p:sp>
        <p:nvSpPr>
          <p:cNvPr id="4" name="Rounded Rectangle 3">
            <a:extLst>
              <a:ext uri="{FF2B5EF4-FFF2-40B4-BE49-F238E27FC236}">
                <a16:creationId xmlns:a16="http://schemas.microsoft.com/office/drawing/2014/main" id="{D1A2A05D-BD06-8513-E9CB-DAF92DFAC79C}"/>
              </a:ext>
            </a:extLst>
          </p:cNvPr>
          <p:cNvSpPr/>
          <p:nvPr/>
        </p:nvSpPr>
        <p:spPr>
          <a:xfrm>
            <a:off x="1452242" y="2926157"/>
            <a:ext cx="3930732" cy="40081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HIPAA</a:t>
            </a:r>
          </a:p>
        </p:txBody>
      </p:sp>
      <p:sp>
        <p:nvSpPr>
          <p:cNvPr id="5" name="Rounded Rectangle 4">
            <a:extLst>
              <a:ext uri="{FF2B5EF4-FFF2-40B4-BE49-F238E27FC236}">
                <a16:creationId xmlns:a16="http://schemas.microsoft.com/office/drawing/2014/main" id="{D52EA72A-48B9-65C0-20CA-B0E0766DCA9F}"/>
              </a:ext>
            </a:extLst>
          </p:cNvPr>
          <p:cNvSpPr/>
          <p:nvPr/>
        </p:nvSpPr>
        <p:spPr>
          <a:xfrm>
            <a:off x="1452242" y="3553797"/>
            <a:ext cx="3930732" cy="40081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JCAHO</a:t>
            </a:r>
          </a:p>
        </p:txBody>
      </p:sp>
    </p:spTree>
    <p:extLst>
      <p:ext uri="{BB962C8B-B14F-4D97-AF65-F5344CB8AC3E}">
        <p14:creationId xmlns:p14="http://schemas.microsoft.com/office/powerpoint/2010/main" val="64831095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7"/>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7"/>
                                        </p:tgtEl>
                                        <p:attrNameLst>
                                          <p:attrName>fillcolor</p:attrName>
                                        </p:attrNameLst>
                                      </p:cBhvr>
                                      <p:to>
                                        <a:srgbClr val="00DE13"/>
                                      </p:to>
                                    </p:animClr>
                                    <p:set>
                                      <p:cBhvr>
                                        <p:cTn id="14" dur="500" fill="hold"/>
                                        <p:tgtEl>
                                          <p:spTgt spid="7"/>
                                        </p:tgtEl>
                                        <p:attrNameLst>
                                          <p:attrName>fill.type</p:attrName>
                                        </p:attrNameLst>
                                      </p:cBhvr>
                                      <p:to>
                                        <p:strVal val="solid"/>
                                      </p:to>
                                    </p:set>
                                    <p:set>
                                      <p:cBhvr>
                                        <p:cTn id="15"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16" restart="whenNotActive" fill="hold" evtFilter="cancelBubble" nodeType="interactiveSeq">
                <p:stCondLst>
                  <p:cond evt="onClick" delay="0">
                    <p:tgtEl>
                      <p:spTgt spid="4"/>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4"/>
                                        </p:tgtEl>
                                        <p:attrNameLst>
                                          <p:attrName>fillcolor</p:attrName>
                                        </p:attrNameLst>
                                      </p:cBhvr>
                                      <p:to>
                                        <a:srgbClr val="F00000"/>
                                      </p:to>
                                    </p:animClr>
                                    <p:set>
                                      <p:cBhvr>
                                        <p:cTn id="21" dur="500" fill="hold"/>
                                        <p:tgtEl>
                                          <p:spTgt spid="4"/>
                                        </p:tgtEl>
                                        <p:attrNameLst>
                                          <p:attrName>fill.type</p:attrName>
                                        </p:attrNameLst>
                                      </p:cBhvr>
                                      <p:to>
                                        <p:strVal val="solid"/>
                                      </p:to>
                                    </p:set>
                                    <p:set>
                                      <p:cBhvr>
                                        <p:cTn id="22" dur="500" fill="hold"/>
                                        <p:tgtEl>
                                          <p:spTgt spid="4"/>
                                        </p:tgtEl>
                                        <p:attrNameLst>
                                          <p:attrName>fill.on</p:attrName>
                                        </p:attrNameLst>
                                      </p:cBhvr>
                                      <p:to>
                                        <p:strVal val="true"/>
                                      </p:to>
                                    </p:set>
                                  </p:childTnLst>
                                </p:cTn>
                              </p:par>
                            </p:childTnLst>
                          </p:cTn>
                        </p:par>
                      </p:childTnLst>
                    </p:cTn>
                  </p:par>
                </p:childTnLst>
              </p:cTn>
              <p:nextCondLst>
                <p:cond evt="onClick" delay="0">
                  <p:tgtEl>
                    <p:spTgt spid="4"/>
                  </p:tgtEl>
                </p:cond>
              </p:nextCondLst>
            </p:seq>
            <p:seq concurrent="1" nextAc="seek">
              <p:cTn id="23" restart="whenNotActive" fill="hold" evtFilter="cancelBubble" nodeType="interactiveSeq">
                <p:stCondLst>
                  <p:cond evt="onClick" delay="0">
                    <p:tgtEl>
                      <p:spTgt spid="5"/>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5"/>
                                        </p:tgtEl>
                                        <p:attrNameLst>
                                          <p:attrName>fillcolor</p:attrName>
                                        </p:attrNameLst>
                                      </p:cBhvr>
                                      <p:to>
                                        <a:srgbClr val="F00000"/>
                                      </p:to>
                                    </p:animClr>
                                    <p:set>
                                      <p:cBhvr>
                                        <p:cTn id="28" dur="500" fill="hold"/>
                                        <p:tgtEl>
                                          <p:spTgt spid="5"/>
                                        </p:tgtEl>
                                        <p:attrNameLst>
                                          <p:attrName>fill.type</p:attrName>
                                        </p:attrNameLst>
                                      </p:cBhvr>
                                      <p:to>
                                        <p:strVal val="solid"/>
                                      </p:to>
                                    </p:set>
                                    <p:set>
                                      <p:cBhvr>
                                        <p:cTn id="29" dur="500" fill="hold"/>
                                        <p:tgtEl>
                                          <p:spTgt spid="5"/>
                                        </p:tgtEl>
                                        <p:attrNameLst>
                                          <p:attrName>fill.on</p:attrName>
                                        </p:attrNameLst>
                                      </p:cBhvr>
                                      <p:to>
                                        <p:strVal val="true"/>
                                      </p:to>
                                    </p:set>
                                  </p:childTnLst>
                                </p:cTn>
                              </p:par>
                            </p:childTnLst>
                          </p:cTn>
                        </p:par>
                      </p:childTnLst>
                    </p:cTn>
                  </p:par>
                </p:childTnLst>
              </p:cTn>
              <p:nextCondLst>
                <p:cond evt="onClick" delay="0">
                  <p:tgtEl>
                    <p:spTgt spid="5"/>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effectLst/>
              <a:latin typeface="Times New Roman" panose="02020603050405020304" pitchFamily="18" charset="0"/>
            </a:endParaRPr>
          </a:p>
          <a:p>
            <a:r>
              <a:rPr lang="en-US" b="1" dirty="0">
                <a:solidFill>
                  <a:srgbClr val="000000"/>
                </a:solidFill>
                <a:effectLst/>
                <a:latin typeface="Times New Roman" panose="02020603050405020304" pitchFamily="18" charset="0"/>
              </a:rPr>
              <a:t>18.  Name the statute created to ensure all people have access to emergency treatment regardless of their ability to pay. </a:t>
            </a:r>
            <a:r>
              <a:rPr lang="en-US" b="1" dirty="0">
                <a:solidFill>
                  <a:srgbClr val="000000"/>
                </a:solidFill>
                <a:latin typeface="Times New Roman" panose="02020603050405020304" pitchFamily="18" charset="0"/>
              </a:rPr>
              <a:t>(</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56599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EMTALA</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311195"/>
            <a:ext cx="3930732" cy="59272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PIC DDS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460893"/>
            <a:ext cx="3930732" cy="56599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PPACA</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121304"/>
            <a:ext cx="3930732" cy="50116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MAGI</a:t>
            </a:r>
          </a:p>
        </p:txBody>
      </p:sp>
    </p:spTree>
    <p:extLst>
      <p:ext uri="{BB962C8B-B14F-4D97-AF65-F5344CB8AC3E}">
        <p14:creationId xmlns:p14="http://schemas.microsoft.com/office/powerpoint/2010/main" val="24884789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DE13"/>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effectLst/>
              <a:latin typeface="Times New Roman" panose="02020603050405020304" pitchFamily="18" charset="0"/>
            </a:endParaRPr>
          </a:p>
          <a:p>
            <a:r>
              <a:rPr lang="en-US" b="1" dirty="0">
                <a:solidFill>
                  <a:srgbClr val="000000"/>
                </a:solidFill>
                <a:latin typeface="Times New Roman" panose="02020603050405020304" pitchFamily="18" charset="0"/>
              </a:rPr>
              <a:t>19.  Which statements about Coordination of Benefits are true? (</a:t>
            </a:r>
            <a:r>
              <a:rPr lang="en-US" b="1" i="1" dirty="0">
                <a:solidFill>
                  <a:srgbClr val="000000"/>
                </a:solidFill>
                <a:latin typeface="Times New Roman" panose="02020603050405020304" pitchFamily="18" charset="0"/>
              </a:rPr>
              <a:t>Select all that apply</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4955536" cy="56599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It is determined by accurately answering questions in the MSP Questionnaire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346407"/>
            <a:ext cx="4841236" cy="56599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Incorrect determination can result in delay in claims reimbursement</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513880"/>
            <a:ext cx="3930732" cy="56599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It applied to patients covered by one insurance plan</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178934"/>
            <a:ext cx="4841235" cy="50116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Access staff have a responsibility to determine correct Coordination of Benefits</a:t>
            </a:r>
          </a:p>
        </p:txBody>
      </p:sp>
    </p:spTree>
    <p:extLst>
      <p:ext uri="{BB962C8B-B14F-4D97-AF65-F5344CB8AC3E}">
        <p14:creationId xmlns:p14="http://schemas.microsoft.com/office/powerpoint/2010/main" val="16401741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1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1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3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1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effectLst/>
              <a:latin typeface="Times New Roman" panose="02020603050405020304" pitchFamily="18" charset="0"/>
            </a:endParaRPr>
          </a:p>
          <a:p>
            <a:r>
              <a:rPr lang="en-US" b="1" dirty="0">
                <a:solidFill>
                  <a:srgbClr val="000000"/>
                </a:solidFill>
                <a:latin typeface="Times New Roman" panose="02020603050405020304" pitchFamily="18" charset="0"/>
              </a:rPr>
              <a:t>20  What is COB?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56599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Coordination of Benefits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401096"/>
            <a:ext cx="3930732" cy="50116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Collection of benefits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528200"/>
            <a:ext cx="3930732" cy="56599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Couldn’t obtain benefits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209161"/>
            <a:ext cx="3930732" cy="56599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Check on balance</a:t>
            </a:r>
          </a:p>
        </p:txBody>
      </p:sp>
    </p:spTree>
    <p:extLst>
      <p:ext uri="{BB962C8B-B14F-4D97-AF65-F5344CB8AC3E}">
        <p14:creationId xmlns:p14="http://schemas.microsoft.com/office/powerpoint/2010/main" val="300439860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DE13"/>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effectLst/>
              <a:latin typeface="Times New Roman" panose="02020603050405020304" pitchFamily="18" charset="0"/>
            </a:endParaRPr>
          </a:p>
          <a:p>
            <a:r>
              <a:rPr lang="en-US" b="1" dirty="0">
                <a:solidFill>
                  <a:srgbClr val="000000"/>
                </a:solidFill>
                <a:latin typeface="Times New Roman" panose="02020603050405020304" pitchFamily="18" charset="0"/>
              </a:rPr>
              <a:t>21.  PAT stands for?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56599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Post Admission Testing</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275383"/>
            <a:ext cx="3930732" cy="529207"/>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Post Account Transaction</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487417"/>
            <a:ext cx="3930732" cy="56599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Possible Allergenic Treatment</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027894"/>
            <a:ext cx="3930732" cy="50116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Pre-Admission Testing</a:t>
            </a:r>
          </a:p>
        </p:txBody>
      </p:sp>
    </p:spTree>
    <p:extLst>
      <p:ext uri="{BB962C8B-B14F-4D97-AF65-F5344CB8AC3E}">
        <p14:creationId xmlns:p14="http://schemas.microsoft.com/office/powerpoint/2010/main" val="398141293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DE13"/>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effectLst/>
              <a:latin typeface="Times New Roman" panose="02020603050405020304" pitchFamily="18" charset="0"/>
            </a:endParaRPr>
          </a:p>
          <a:p>
            <a:r>
              <a:rPr lang="en-US" b="1" dirty="0">
                <a:solidFill>
                  <a:srgbClr val="000000"/>
                </a:solidFill>
                <a:latin typeface="Times New Roman" panose="02020603050405020304" pitchFamily="18" charset="0"/>
              </a:rPr>
              <a:t>22.  The law that governs patient confidentiality is known as: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3"/>
            <a:ext cx="3930732" cy="45853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HIPAA</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157904"/>
            <a:ext cx="3930732" cy="45853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CMS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420288"/>
            <a:ext cx="3930732" cy="45853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Privacy Act of 1974</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3904270"/>
            <a:ext cx="3930732" cy="399506"/>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Balance Budget Act</a:t>
            </a:r>
          </a:p>
        </p:txBody>
      </p:sp>
    </p:spTree>
    <p:extLst>
      <p:ext uri="{BB962C8B-B14F-4D97-AF65-F5344CB8AC3E}">
        <p14:creationId xmlns:p14="http://schemas.microsoft.com/office/powerpoint/2010/main" val="216034489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3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1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effectLst/>
              <a:latin typeface="Times New Roman" panose="02020603050405020304" pitchFamily="18" charset="0"/>
            </a:endParaRPr>
          </a:p>
          <a:p>
            <a:r>
              <a:rPr lang="en-US" b="1" dirty="0">
                <a:solidFill>
                  <a:srgbClr val="000000"/>
                </a:solidFill>
                <a:latin typeface="Times New Roman" panose="02020603050405020304" pitchFamily="18" charset="0"/>
              </a:rPr>
              <a:t>23.  What is not part of Registration responsibilities?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3"/>
            <a:ext cx="4097954" cy="56980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Offering guest service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305645"/>
            <a:ext cx="4097954" cy="56980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Assuring the accuracy of the patient account record</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526073"/>
            <a:ext cx="4097954" cy="56980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Collection valuables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090124"/>
            <a:ext cx="4097954" cy="50116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Assigning the DRG</a:t>
            </a:r>
          </a:p>
        </p:txBody>
      </p:sp>
    </p:spTree>
    <p:extLst>
      <p:ext uri="{BB962C8B-B14F-4D97-AF65-F5344CB8AC3E}">
        <p14:creationId xmlns:p14="http://schemas.microsoft.com/office/powerpoint/2010/main" val="412527408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3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3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3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DE13"/>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5CF77-59E9-EFCF-9B4F-182C093F811C}"/>
              </a:ext>
            </a:extLst>
          </p:cNvPr>
          <p:cNvSpPr>
            <a:spLocks noGrp="1"/>
          </p:cNvSpPr>
          <p:nvPr>
            <p:ph type="title"/>
          </p:nvPr>
        </p:nvSpPr>
        <p:spPr/>
        <p:txBody>
          <a:bodyPr/>
          <a:lstStyle/>
          <a:p>
            <a:r>
              <a:rPr lang="en-US" dirty="0"/>
              <a:t>Section 2 – Billing</a:t>
            </a:r>
          </a:p>
        </p:txBody>
      </p:sp>
      <p:pic>
        <p:nvPicPr>
          <p:cNvPr id="6" name="Content Placeholder 5" descr="Person doing taxes with calculator">
            <a:extLst>
              <a:ext uri="{FF2B5EF4-FFF2-40B4-BE49-F238E27FC236}">
                <a16:creationId xmlns:a16="http://schemas.microsoft.com/office/drawing/2014/main" id="{1003ECA6-F062-412E-A6BB-6F5CF80DC48C}"/>
              </a:ext>
            </a:extLst>
          </p:cNvPr>
          <p:cNvPicPr>
            <a:picLocks noGrp="1" noChangeAspect="1"/>
          </p:cNvPicPr>
          <p:nvPr>
            <p:ph idx="1"/>
          </p:nvPr>
        </p:nvPicPr>
        <p:blipFill>
          <a:blip r:embed="rId2"/>
          <a:stretch>
            <a:fillRect/>
          </a:stretch>
        </p:blipFill>
        <p:spPr>
          <a:xfrm>
            <a:off x="2832496" y="1825625"/>
            <a:ext cx="6527007" cy="4351338"/>
          </a:xfrm>
        </p:spPr>
      </p:pic>
      <p:sp>
        <p:nvSpPr>
          <p:cNvPr id="3" name="Action Button: Home 2">
            <a:hlinkClick r:id="" action="ppaction://hlinkshowjump?jump=firstslide" highlightClick="1"/>
            <a:extLst>
              <a:ext uri="{FF2B5EF4-FFF2-40B4-BE49-F238E27FC236}">
                <a16:creationId xmlns:a16="http://schemas.microsoft.com/office/drawing/2014/main" id="{0E18478E-3B4D-A762-EC3E-B3CF78B46C35}"/>
              </a:ext>
            </a:extLst>
          </p:cNvPr>
          <p:cNvSpPr/>
          <p:nvPr/>
        </p:nvSpPr>
        <p:spPr>
          <a:xfrm>
            <a:off x="11521440" y="6176963"/>
            <a:ext cx="542544" cy="521208"/>
          </a:xfrm>
          <a:prstGeom prst="actionButtonHo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462901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effectLst/>
              <a:latin typeface="Times New Roman" panose="02020603050405020304" pitchFamily="18" charset="0"/>
            </a:endParaRPr>
          </a:p>
          <a:p>
            <a:r>
              <a:rPr lang="en-US" b="1" dirty="0">
                <a:solidFill>
                  <a:srgbClr val="000000"/>
                </a:solidFill>
                <a:latin typeface="Times New Roman" panose="02020603050405020304" pitchFamily="18" charset="0"/>
              </a:rPr>
              <a:t>1.  A person who has healthcare insurance coverage through Medicare is called a: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56599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Medicare patient </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397621"/>
            <a:ext cx="3930732" cy="56599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Medicare covered participant</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549754"/>
            <a:ext cx="3930732" cy="56599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Beneficiary</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245488"/>
            <a:ext cx="3930732" cy="56599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1459191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DE13"/>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effectLst/>
              <a:latin typeface="Times New Roman" panose="02020603050405020304" pitchFamily="18" charset="0"/>
            </a:endParaRPr>
          </a:p>
          <a:p>
            <a:r>
              <a:rPr lang="en-US" b="1" dirty="0">
                <a:solidFill>
                  <a:srgbClr val="000000"/>
                </a:solidFill>
                <a:latin typeface="Times New Roman" panose="02020603050405020304" pitchFamily="18" charset="0"/>
              </a:rPr>
              <a:t>2.  A physician who requests a medical service for a patient is called a _________ physician.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56599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Ordering</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397621"/>
            <a:ext cx="3930732" cy="56599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Referring</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549754"/>
            <a:ext cx="3930732" cy="56599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Primary care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245488"/>
            <a:ext cx="3930732" cy="56599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Referencing</a:t>
            </a:r>
          </a:p>
        </p:txBody>
      </p:sp>
    </p:spTree>
    <p:extLst>
      <p:ext uri="{BB962C8B-B14F-4D97-AF65-F5344CB8AC3E}">
        <p14:creationId xmlns:p14="http://schemas.microsoft.com/office/powerpoint/2010/main" val="188030152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DE13"/>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3.  A physician who orders non physician services for a patient, such as diagnostic x-rays, is called a/an ____________ physician. (</a:t>
            </a:r>
            <a:r>
              <a:rPr lang="en-US" b="1" i="1" dirty="0">
                <a:solidFill>
                  <a:srgbClr val="000000"/>
                </a:solidFill>
                <a:latin typeface="Times New Roman" panose="02020603050405020304" pitchFamily="18" charset="0"/>
              </a:rPr>
              <a:t>Choose one</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52242" y="1699454"/>
            <a:ext cx="3930732" cy="38652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Ordering</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52242" y="2322185"/>
            <a:ext cx="3930732" cy="38652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Referring</a:t>
            </a:r>
          </a:p>
        </p:txBody>
      </p:sp>
      <p:sp>
        <p:nvSpPr>
          <p:cNvPr id="4" name="Rounded Rectangle 3">
            <a:extLst>
              <a:ext uri="{FF2B5EF4-FFF2-40B4-BE49-F238E27FC236}">
                <a16:creationId xmlns:a16="http://schemas.microsoft.com/office/drawing/2014/main" id="{AA0E5107-C016-4D64-D76B-BE36DD034868}"/>
              </a:ext>
            </a:extLst>
          </p:cNvPr>
          <p:cNvSpPr/>
          <p:nvPr/>
        </p:nvSpPr>
        <p:spPr>
          <a:xfrm>
            <a:off x="1452242" y="2941198"/>
            <a:ext cx="3930732" cy="38652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Referencing</a:t>
            </a:r>
          </a:p>
        </p:txBody>
      </p:sp>
      <p:sp>
        <p:nvSpPr>
          <p:cNvPr id="5" name="Rounded Rectangle 4">
            <a:extLst>
              <a:ext uri="{FF2B5EF4-FFF2-40B4-BE49-F238E27FC236}">
                <a16:creationId xmlns:a16="http://schemas.microsoft.com/office/drawing/2014/main" id="{6457DA36-D156-FE24-1CA2-3A4F406F5532}"/>
              </a:ext>
            </a:extLst>
          </p:cNvPr>
          <p:cNvSpPr/>
          <p:nvPr/>
        </p:nvSpPr>
        <p:spPr>
          <a:xfrm>
            <a:off x="1452242" y="3529227"/>
            <a:ext cx="3930732" cy="38652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Primary care</a:t>
            </a:r>
          </a:p>
        </p:txBody>
      </p:sp>
    </p:spTree>
    <p:extLst>
      <p:ext uri="{BB962C8B-B14F-4D97-AF65-F5344CB8AC3E}">
        <p14:creationId xmlns:p14="http://schemas.microsoft.com/office/powerpoint/2010/main" val="404514742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DE13"/>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7"/>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7"/>
                                        </p:tgtEl>
                                        <p:attrNameLst>
                                          <p:attrName>fillcolor</p:attrName>
                                        </p:attrNameLst>
                                      </p:cBhvr>
                                      <p:to>
                                        <a:srgbClr val="F00000"/>
                                      </p:to>
                                    </p:animClr>
                                    <p:set>
                                      <p:cBhvr>
                                        <p:cTn id="14" dur="500" fill="hold"/>
                                        <p:tgtEl>
                                          <p:spTgt spid="7"/>
                                        </p:tgtEl>
                                        <p:attrNameLst>
                                          <p:attrName>fill.type</p:attrName>
                                        </p:attrNameLst>
                                      </p:cBhvr>
                                      <p:to>
                                        <p:strVal val="solid"/>
                                      </p:to>
                                    </p:set>
                                    <p:set>
                                      <p:cBhvr>
                                        <p:cTn id="15"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16" restart="whenNotActive" fill="hold" evtFilter="cancelBubble" nodeType="interactiveSeq">
                <p:stCondLst>
                  <p:cond evt="onClick" delay="0">
                    <p:tgtEl>
                      <p:spTgt spid="4"/>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4"/>
                                        </p:tgtEl>
                                        <p:attrNameLst>
                                          <p:attrName>fillcolor</p:attrName>
                                        </p:attrNameLst>
                                      </p:cBhvr>
                                      <p:to>
                                        <a:srgbClr val="F30000"/>
                                      </p:to>
                                    </p:animClr>
                                    <p:set>
                                      <p:cBhvr>
                                        <p:cTn id="21" dur="500" fill="hold"/>
                                        <p:tgtEl>
                                          <p:spTgt spid="4"/>
                                        </p:tgtEl>
                                        <p:attrNameLst>
                                          <p:attrName>fill.type</p:attrName>
                                        </p:attrNameLst>
                                      </p:cBhvr>
                                      <p:to>
                                        <p:strVal val="solid"/>
                                      </p:to>
                                    </p:set>
                                    <p:set>
                                      <p:cBhvr>
                                        <p:cTn id="22" dur="500" fill="hold"/>
                                        <p:tgtEl>
                                          <p:spTgt spid="4"/>
                                        </p:tgtEl>
                                        <p:attrNameLst>
                                          <p:attrName>fill.on</p:attrName>
                                        </p:attrNameLst>
                                      </p:cBhvr>
                                      <p:to>
                                        <p:strVal val="true"/>
                                      </p:to>
                                    </p:set>
                                  </p:childTnLst>
                                </p:cTn>
                              </p:par>
                            </p:childTnLst>
                          </p:cTn>
                        </p:par>
                      </p:childTnLst>
                    </p:cTn>
                  </p:par>
                </p:childTnLst>
              </p:cTn>
              <p:nextCondLst>
                <p:cond evt="onClick" delay="0">
                  <p:tgtEl>
                    <p:spTgt spid="4"/>
                  </p:tgtEl>
                </p:cond>
              </p:nextCondLst>
            </p:seq>
            <p:seq concurrent="1" nextAc="seek">
              <p:cTn id="23" restart="whenNotActive" fill="hold" evtFilter="cancelBubble" nodeType="interactiveSeq">
                <p:stCondLst>
                  <p:cond evt="onClick" delay="0">
                    <p:tgtEl>
                      <p:spTgt spid="5"/>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5"/>
                                        </p:tgtEl>
                                        <p:attrNameLst>
                                          <p:attrName>fillcolor</p:attrName>
                                        </p:attrNameLst>
                                      </p:cBhvr>
                                      <p:to>
                                        <a:srgbClr val="F30000"/>
                                      </p:to>
                                    </p:animClr>
                                    <p:set>
                                      <p:cBhvr>
                                        <p:cTn id="28" dur="500" fill="hold"/>
                                        <p:tgtEl>
                                          <p:spTgt spid="5"/>
                                        </p:tgtEl>
                                        <p:attrNameLst>
                                          <p:attrName>fill.type</p:attrName>
                                        </p:attrNameLst>
                                      </p:cBhvr>
                                      <p:to>
                                        <p:strVal val="solid"/>
                                      </p:to>
                                    </p:set>
                                    <p:set>
                                      <p:cBhvr>
                                        <p:cTn id="29" dur="500" fill="hold"/>
                                        <p:tgtEl>
                                          <p:spTgt spid="5"/>
                                        </p:tgtEl>
                                        <p:attrNameLst>
                                          <p:attrName>fill.on</p:attrName>
                                        </p:attrNameLst>
                                      </p:cBhvr>
                                      <p:to>
                                        <p:strVal val="true"/>
                                      </p:to>
                                    </p:set>
                                  </p:childTnLst>
                                </p:cTn>
                              </p:par>
                            </p:childTnLst>
                          </p:cTn>
                        </p:par>
                      </p:childTnLst>
                    </p:cTn>
                  </p:par>
                </p:childTnLst>
              </p:cTn>
              <p:nextCondLst>
                <p:cond evt="onClick" delay="0">
                  <p:tgtEl>
                    <p:spTgt spid="5"/>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4.  Medicare Part A covers all of the following services except</a:t>
            </a:r>
            <a:r>
              <a:rPr lang="en-US" b="1" dirty="0">
                <a:solidFill>
                  <a:srgbClr val="000000"/>
                </a:solidFill>
                <a:latin typeface="Times New Roman" panose="02020603050405020304" pitchFamily="18" charset="0"/>
              </a:rPr>
              <a:t>?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Emergency treatment</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537865"/>
            <a:ext cx="3930732" cy="69920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SNF following a 3-day inpatient stay</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615572"/>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Inpatient hospitalization</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526597"/>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Hospice care</a:t>
            </a:r>
          </a:p>
        </p:txBody>
      </p:sp>
    </p:spTree>
    <p:extLst>
      <p:ext uri="{BB962C8B-B14F-4D97-AF65-F5344CB8AC3E}">
        <p14:creationId xmlns:p14="http://schemas.microsoft.com/office/powerpoint/2010/main" val="30295717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1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5</a:t>
            </a:r>
            <a:r>
              <a:rPr lang="en-US" b="1" dirty="0">
                <a:solidFill>
                  <a:srgbClr val="000000"/>
                </a:solidFill>
                <a:effectLst/>
                <a:latin typeface="Times New Roman" panose="02020603050405020304" pitchFamily="18" charset="0"/>
              </a:rPr>
              <a:t>.  Medicare Part B helps pay for all of the following except</a:t>
            </a:r>
            <a:r>
              <a:rPr lang="en-US" b="1" dirty="0">
                <a:solidFill>
                  <a:srgbClr val="000000"/>
                </a:solidFill>
                <a:latin typeface="Times New Roman" panose="02020603050405020304" pitchFamily="18" charset="0"/>
              </a:rPr>
              <a:t>?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Outpatient hospital services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537865"/>
            <a:ext cx="3930732" cy="69920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Physical Therapy</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615572"/>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Physician office care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526597"/>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Inpatient hospital stay</a:t>
            </a:r>
          </a:p>
        </p:txBody>
      </p:sp>
    </p:spTree>
    <p:extLst>
      <p:ext uri="{BB962C8B-B14F-4D97-AF65-F5344CB8AC3E}">
        <p14:creationId xmlns:p14="http://schemas.microsoft.com/office/powerpoint/2010/main" val="26757391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3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1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effectLst/>
              <a:latin typeface="Times New Roman" panose="02020603050405020304" pitchFamily="18" charset="0"/>
            </a:endParaRPr>
          </a:p>
          <a:p>
            <a:r>
              <a:rPr lang="en-US" b="1" dirty="0">
                <a:solidFill>
                  <a:srgbClr val="000000"/>
                </a:solidFill>
                <a:latin typeface="Times New Roman" panose="02020603050405020304" pitchFamily="18" charset="0"/>
              </a:rPr>
              <a:t>6.  Medicare Part B does not pay for all of the following except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3"/>
            <a:ext cx="3930732" cy="76648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Dental care (in most cases)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790751"/>
            <a:ext cx="3930732" cy="76648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Hearing aids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45102"/>
            <a:ext cx="3930732" cy="76648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Custodial care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836400"/>
            <a:ext cx="3930732" cy="76648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Ambulance transportation</a:t>
            </a:r>
          </a:p>
        </p:txBody>
      </p:sp>
    </p:spTree>
    <p:extLst>
      <p:ext uri="{BB962C8B-B14F-4D97-AF65-F5344CB8AC3E}">
        <p14:creationId xmlns:p14="http://schemas.microsoft.com/office/powerpoint/2010/main" val="16755909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3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1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7.  Medicare Part D helps pay for what? </a:t>
            </a:r>
            <a:r>
              <a:rPr lang="en-US" b="1" dirty="0">
                <a:solidFill>
                  <a:srgbClr val="000000"/>
                </a:solidFill>
                <a:latin typeface="Times New Roman" panose="02020603050405020304" pitchFamily="18" charset="0"/>
              </a:rPr>
              <a:t>(</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Outpatient hospital services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10618"/>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Prescription drugs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615571"/>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Inpatient stay</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526738"/>
            <a:ext cx="3930732" cy="550688"/>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Skilled nursing care</a:t>
            </a:r>
          </a:p>
        </p:txBody>
      </p:sp>
    </p:spTree>
    <p:extLst>
      <p:ext uri="{BB962C8B-B14F-4D97-AF65-F5344CB8AC3E}">
        <p14:creationId xmlns:p14="http://schemas.microsoft.com/office/powerpoint/2010/main" val="40748397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1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3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8.  A written authorization, signed by the policyholder (or the patient, in absence of the policyholder) to an insurance company, to pay benefits directly to the provider is called what</a:t>
            </a:r>
            <a:r>
              <a:rPr lang="en-US" b="1" dirty="0">
                <a:solidFill>
                  <a:srgbClr val="000000"/>
                </a:solidFill>
                <a:latin typeface="Times New Roman" panose="02020603050405020304" pitchFamily="18" charset="0"/>
              </a:rPr>
              <a:t>?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Assignment of Benefits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07787"/>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Informed consent</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618402"/>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Consent for treatment</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526738"/>
            <a:ext cx="3930732" cy="50116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Agreement to pay</a:t>
            </a:r>
          </a:p>
        </p:txBody>
      </p:sp>
    </p:spTree>
    <p:extLst>
      <p:ext uri="{BB962C8B-B14F-4D97-AF65-F5344CB8AC3E}">
        <p14:creationId xmlns:p14="http://schemas.microsoft.com/office/powerpoint/2010/main" val="350783892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1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3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9.  A provider who accepts assignment agrees to: </a:t>
            </a:r>
            <a:r>
              <a:rPr lang="en-US" b="1" dirty="0">
                <a:solidFill>
                  <a:srgbClr val="000000"/>
                </a:solidFill>
                <a:latin typeface="Times New Roman" panose="02020603050405020304" pitchFamily="18" charset="0"/>
              </a:rPr>
              <a:t>(</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Be paid by Medicare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6" y="3691740"/>
            <a:ext cx="6798623"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Charge the beneficiaries only with the cost of non covered services and the Medicare deductible and/or coinsurance amount</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4"/>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Submit all information necessary to support their claim for service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60"/>
            <a:ext cx="3930732" cy="63181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All of the above</a:t>
            </a:r>
          </a:p>
        </p:txBody>
      </p:sp>
    </p:spTree>
    <p:extLst>
      <p:ext uri="{BB962C8B-B14F-4D97-AF65-F5344CB8AC3E}">
        <p14:creationId xmlns:p14="http://schemas.microsoft.com/office/powerpoint/2010/main" val="101292339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3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1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10.  HICN stands for </a:t>
            </a:r>
            <a:r>
              <a:rPr lang="en-US" b="1" dirty="0">
                <a:solidFill>
                  <a:srgbClr val="000000"/>
                </a:solidFill>
                <a:latin typeface="Times New Roman" panose="02020603050405020304" pitchFamily="18" charset="0"/>
              </a:rPr>
              <a:t>?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Health Insurance Claim Number</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529493"/>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Health Issuance Claim Number</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614472"/>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Health Insurance Coverage Number</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451783"/>
            <a:ext cx="3930732" cy="63181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119334815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1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3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11.  Health insurance sold by private insurance companies to fill the ‘gaps’ in coverage v(like deductibles, coinsurance, and copayments) under the Original Medicare Plan is known as what</a:t>
            </a:r>
            <a:r>
              <a:rPr lang="en-US" b="1" dirty="0">
                <a:solidFill>
                  <a:srgbClr val="000000"/>
                </a:solidFill>
                <a:latin typeface="Times New Roman" panose="02020603050405020304" pitchFamily="18" charset="0"/>
              </a:rPr>
              <a:t>?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Medicare supplemental insurance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11716"/>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Commercial Insurance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695595"/>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Medigap</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526737"/>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Both A and B</a:t>
            </a:r>
          </a:p>
        </p:txBody>
      </p:sp>
    </p:spTree>
    <p:extLst>
      <p:ext uri="{BB962C8B-B14F-4D97-AF65-F5344CB8AC3E}">
        <p14:creationId xmlns:p14="http://schemas.microsoft.com/office/powerpoint/2010/main" val="309533980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1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3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12.  Medigap policies works only with the Original Medicare Plan.  Medigap coverage does not pay if a patient has a Medicare Advantage plan.  </a:t>
            </a:r>
            <a:r>
              <a:rPr lang="en-US" b="1" dirty="0">
                <a:solidFill>
                  <a:srgbClr val="000000"/>
                </a:solidFill>
                <a:latin typeface="Times New Roman" panose="02020603050405020304" pitchFamily="18" charset="0"/>
              </a:rPr>
              <a:t>(</a:t>
            </a:r>
            <a:r>
              <a:rPr lang="en-US" b="1" i="1" dirty="0">
                <a:solidFill>
                  <a:srgbClr val="000000"/>
                </a:solidFill>
                <a:latin typeface="Times New Roman" panose="02020603050405020304" pitchFamily="18" charset="0"/>
              </a:rPr>
              <a:t>True of False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True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615571"/>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False</a:t>
            </a:r>
          </a:p>
        </p:txBody>
      </p:sp>
    </p:spTree>
    <p:extLst>
      <p:ext uri="{BB962C8B-B14F-4D97-AF65-F5344CB8AC3E}">
        <p14:creationId xmlns:p14="http://schemas.microsoft.com/office/powerpoint/2010/main" val="399492696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DE13"/>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7"/>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7"/>
                                        </p:tgtEl>
                                        <p:attrNameLst>
                                          <p:attrName>fillcolor</p:attrName>
                                        </p:attrNameLst>
                                      </p:cBhvr>
                                      <p:to>
                                        <a:srgbClr val="F00000"/>
                                      </p:to>
                                    </p:animClr>
                                    <p:set>
                                      <p:cBhvr>
                                        <p:cTn id="14" dur="500" fill="hold"/>
                                        <p:tgtEl>
                                          <p:spTgt spid="7"/>
                                        </p:tgtEl>
                                        <p:attrNameLst>
                                          <p:attrName>fill.type</p:attrName>
                                        </p:attrNameLst>
                                      </p:cBhvr>
                                      <p:to>
                                        <p:strVal val="solid"/>
                                      </p:to>
                                    </p:set>
                                    <p:set>
                                      <p:cBhvr>
                                        <p:cTn id="15"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13.  A health insurance program for certain low-income people that is funded and administered through a state-federal partnership </a:t>
            </a:r>
            <a:r>
              <a:rPr lang="en-US" b="1">
                <a:solidFill>
                  <a:srgbClr val="000000"/>
                </a:solidFill>
                <a:effectLst/>
                <a:latin typeface="Times New Roman" panose="02020603050405020304" pitchFamily="18" charset="0"/>
              </a:rPr>
              <a:t>is what</a:t>
            </a:r>
            <a:r>
              <a:rPr lang="en-US" b="1">
                <a:solidFill>
                  <a:srgbClr val="000000"/>
                </a:solidFill>
                <a:latin typeface="Times New Roman" panose="02020603050405020304" pitchFamily="18" charset="0"/>
              </a:rPr>
              <a:t>? </a:t>
            </a:r>
            <a:r>
              <a:rPr lang="en-US" b="1" dirty="0">
                <a:solidFill>
                  <a:srgbClr val="000000"/>
                </a:solidFill>
                <a:latin typeface="Times New Roman" panose="02020603050405020304" pitchFamily="18" charset="0"/>
              </a:rPr>
              <a:t>(</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47696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Medicare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483306"/>
            <a:ext cx="3930732" cy="50116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Medicaid</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591379"/>
            <a:ext cx="3930732" cy="47696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Medigap</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399426"/>
            <a:ext cx="3930732" cy="47696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Part B</a:t>
            </a:r>
          </a:p>
        </p:txBody>
      </p:sp>
    </p:spTree>
    <p:extLst>
      <p:ext uri="{BB962C8B-B14F-4D97-AF65-F5344CB8AC3E}">
        <p14:creationId xmlns:p14="http://schemas.microsoft.com/office/powerpoint/2010/main" val="357902848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EF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14.  Dual eligibility means that a patient is entitled to Medicare Part A and/or Part B, and are also eligible for what?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52242" y="1699453"/>
            <a:ext cx="3930732" cy="36997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Part D</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52242" y="2353742"/>
            <a:ext cx="3930732" cy="36997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Part C</a:t>
            </a:r>
          </a:p>
        </p:txBody>
      </p:sp>
      <p:sp>
        <p:nvSpPr>
          <p:cNvPr id="4" name="Rounded Rectangle 3">
            <a:extLst>
              <a:ext uri="{FF2B5EF4-FFF2-40B4-BE49-F238E27FC236}">
                <a16:creationId xmlns:a16="http://schemas.microsoft.com/office/drawing/2014/main" id="{E788927C-B857-1402-307B-BB3C20177F82}"/>
              </a:ext>
            </a:extLst>
          </p:cNvPr>
          <p:cNvSpPr/>
          <p:nvPr/>
        </p:nvSpPr>
        <p:spPr>
          <a:xfrm>
            <a:off x="1452242" y="3020636"/>
            <a:ext cx="3930732" cy="36997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Medicaid</a:t>
            </a:r>
          </a:p>
        </p:txBody>
      </p:sp>
      <p:sp>
        <p:nvSpPr>
          <p:cNvPr id="5" name="Rounded Rectangle 4">
            <a:extLst>
              <a:ext uri="{FF2B5EF4-FFF2-40B4-BE49-F238E27FC236}">
                <a16:creationId xmlns:a16="http://schemas.microsoft.com/office/drawing/2014/main" id="{4782F7A4-84EE-D2EA-42C7-370AC3F9B52E}"/>
              </a:ext>
            </a:extLst>
          </p:cNvPr>
          <p:cNvSpPr/>
          <p:nvPr/>
        </p:nvSpPr>
        <p:spPr>
          <a:xfrm>
            <a:off x="1452242" y="3684093"/>
            <a:ext cx="3930732" cy="36997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308610827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7"/>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7"/>
                                        </p:tgtEl>
                                        <p:attrNameLst>
                                          <p:attrName>fillcolor</p:attrName>
                                        </p:attrNameLst>
                                      </p:cBhvr>
                                      <p:to>
                                        <a:srgbClr val="EF0000"/>
                                      </p:to>
                                    </p:animClr>
                                    <p:set>
                                      <p:cBhvr>
                                        <p:cTn id="14" dur="500" fill="hold"/>
                                        <p:tgtEl>
                                          <p:spTgt spid="7"/>
                                        </p:tgtEl>
                                        <p:attrNameLst>
                                          <p:attrName>fill.type</p:attrName>
                                        </p:attrNameLst>
                                      </p:cBhvr>
                                      <p:to>
                                        <p:strVal val="solid"/>
                                      </p:to>
                                    </p:set>
                                    <p:set>
                                      <p:cBhvr>
                                        <p:cTn id="15"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16" restart="whenNotActive" fill="hold" evtFilter="cancelBubble" nodeType="interactiveSeq">
                <p:stCondLst>
                  <p:cond evt="onClick" delay="0">
                    <p:tgtEl>
                      <p:spTgt spid="4"/>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4"/>
                                        </p:tgtEl>
                                        <p:attrNameLst>
                                          <p:attrName>fillcolor</p:attrName>
                                        </p:attrNameLst>
                                      </p:cBhvr>
                                      <p:to>
                                        <a:srgbClr val="00DE13"/>
                                      </p:to>
                                    </p:animClr>
                                    <p:set>
                                      <p:cBhvr>
                                        <p:cTn id="21" dur="500" fill="hold"/>
                                        <p:tgtEl>
                                          <p:spTgt spid="4"/>
                                        </p:tgtEl>
                                        <p:attrNameLst>
                                          <p:attrName>fill.type</p:attrName>
                                        </p:attrNameLst>
                                      </p:cBhvr>
                                      <p:to>
                                        <p:strVal val="solid"/>
                                      </p:to>
                                    </p:set>
                                    <p:set>
                                      <p:cBhvr>
                                        <p:cTn id="22" dur="500" fill="hold"/>
                                        <p:tgtEl>
                                          <p:spTgt spid="4"/>
                                        </p:tgtEl>
                                        <p:attrNameLst>
                                          <p:attrName>fill.on</p:attrName>
                                        </p:attrNameLst>
                                      </p:cBhvr>
                                      <p:to>
                                        <p:strVal val="true"/>
                                      </p:to>
                                    </p:set>
                                  </p:childTnLst>
                                </p:cTn>
                              </p:par>
                            </p:childTnLst>
                          </p:cTn>
                        </p:par>
                      </p:childTnLst>
                    </p:cTn>
                  </p:par>
                </p:childTnLst>
              </p:cTn>
              <p:nextCondLst>
                <p:cond evt="onClick" delay="0">
                  <p:tgtEl>
                    <p:spTgt spid="4"/>
                  </p:tgtEl>
                </p:cond>
              </p:nextCondLst>
            </p:seq>
            <p:seq concurrent="1" nextAc="seek">
              <p:cTn id="23" restart="whenNotActive" fill="hold" evtFilter="cancelBubble" nodeType="interactiveSeq">
                <p:stCondLst>
                  <p:cond evt="onClick" delay="0">
                    <p:tgtEl>
                      <p:spTgt spid="5"/>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5"/>
                                        </p:tgtEl>
                                        <p:attrNameLst>
                                          <p:attrName>fillcolor</p:attrName>
                                        </p:attrNameLst>
                                      </p:cBhvr>
                                      <p:to>
                                        <a:srgbClr val="EF0000"/>
                                      </p:to>
                                    </p:animClr>
                                    <p:set>
                                      <p:cBhvr>
                                        <p:cTn id="28" dur="500" fill="hold"/>
                                        <p:tgtEl>
                                          <p:spTgt spid="5"/>
                                        </p:tgtEl>
                                        <p:attrNameLst>
                                          <p:attrName>fill.type</p:attrName>
                                        </p:attrNameLst>
                                      </p:cBhvr>
                                      <p:to>
                                        <p:strVal val="solid"/>
                                      </p:to>
                                    </p:set>
                                    <p:set>
                                      <p:cBhvr>
                                        <p:cTn id="29" dur="500" fill="hold"/>
                                        <p:tgtEl>
                                          <p:spTgt spid="5"/>
                                        </p:tgtEl>
                                        <p:attrNameLst>
                                          <p:attrName>fill.on</p:attrName>
                                        </p:attrNameLst>
                                      </p:cBhvr>
                                      <p:to>
                                        <p:strVal val="true"/>
                                      </p:to>
                                    </p:set>
                                  </p:childTnLst>
                                </p:cTn>
                              </p:par>
                            </p:childTnLst>
                          </p:cTn>
                        </p:par>
                      </p:childTnLst>
                    </p:cTn>
                  </p:par>
                </p:childTnLst>
              </p:cTn>
              <p:nextCondLst>
                <p:cond evt="onClick" delay="0">
                  <p:tgtEl>
                    <p:spTgt spid="5"/>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15.  A _________ is required befor</a:t>
            </a:r>
            <a:r>
              <a:rPr lang="en-US" b="1" dirty="0">
                <a:solidFill>
                  <a:srgbClr val="000000"/>
                </a:solidFill>
                <a:latin typeface="Times New Roman" panose="02020603050405020304" pitchFamily="18" charset="0"/>
              </a:rPr>
              <a:t>e any non-emergent inpatient services may be provided to a Tricare eligible beneficiary by a non-Military Treatment Facility.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699452"/>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Tricare notice of non-coverage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531691"/>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Advanced Beneficiary Notice (ABN)</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615571"/>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Non-Availability Statement (NAS)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447811"/>
            <a:ext cx="3930732" cy="550688"/>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26042187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DE13"/>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16. _________ is a healthcare program for active duty and retired members of the uniformed services, their families, and survivors.  </a:t>
            </a:r>
            <a:r>
              <a:rPr lang="en-US" b="1" dirty="0">
                <a:solidFill>
                  <a:srgbClr val="000000"/>
                </a:solidFill>
                <a:latin typeface="Times New Roman" panose="02020603050405020304" pitchFamily="18" charset="0"/>
              </a:rPr>
              <a:t>(</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762022"/>
            <a:ext cx="3930732" cy="47697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Medicaid</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409719"/>
            <a:ext cx="3930732" cy="47696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Tricare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585871"/>
            <a:ext cx="3930732" cy="47696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Medicare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233567"/>
            <a:ext cx="3930732" cy="47696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SCHIP</a:t>
            </a:r>
          </a:p>
        </p:txBody>
      </p:sp>
    </p:spTree>
    <p:extLst>
      <p:ext uri="{BB962C8B-B14F-4D97-AF65-F5344CB8AC3E}">
        <p14:creationId xmlns:p14="http://schemas.microsoft.com/office/powerpoint/2010/main" val="14596190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EF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17.  The _____________ is for children whose parents have too much income to be eligible for Medicaid, but not enough to buy private insurance</a:t>
            </a:r>
            <a:r>
              <a:rPr lang="en-US" b="1" dirty="0">
                <a:solidFill>
                  <a:srgbClr val="000000"/>
                </a:solidFill>
                <a:latin typeface="Times New Roman" panose="02020603050405020304" pitchFamily="18" charset="0"/>
              </a:rPr>
              <a:t>?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10732"/>
            <a:ext cx="3930732" cy="47429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CHIP</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529799"/>
            <a:ext cx="3930732" cy="517697"/>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Medicare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648563"/>
            <a:ext cx="3930732" cy="517697"/>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Tricare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411035"/>
            <a:ext cx="3930732" cy="617697"/>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366834647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DE13"/>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18.  Which of the following are part of Medicare’s requirements to consider an item or service medically necessary? (</a:t>
            </a:r>
            <a:r>
              <a:rPr lang="en-US" b="1" i="1" dirty="0">
                <a:solidFill>
                  <a:srgbClr val="000000"/>
                </a:solidFill>
                <a:latin typeface="Times New Roman" panose="02020603050405020304" pitchFamily="18" charset="0"/>
              </a:rPr>
              <a:t>Select all that apply</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52242" y="1699453"/>
            <a:ext cx="3930732" cy="556067"/>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It must be established as safe and effective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52241" y="2492382"/>
            <a:ext cx="5377183" cy="556068"/>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It must be consistent with symptoms or diagnosis of the illness or injury</a:t>
            </a:r>
          </a:p>
        </p:txBody>
      </p:sp>
      <p:sp>
        <p:nvSpPr>
          <p:cNvPr id="4" name="Rounded Rectangle 3">
            <a:extLst>
              <a:ext uri="{FF2B5EF4-FFF2-40B4-BE49-F238E27FC236}">
                <a16:creationId xmlns:a16="http://schemas.microsoft.com/office/drawing/2014/main" id="{38BD4408-0EC7-965F-7CAE-2F5DF7043899}"/>
              </a:ext>
            </a:extLst>
          </p:cNvPr>
          <p:cNvSpPr/>
          <p:nvPr/>
        </p:nvSpPr>
        <p:spPr>
          <a:xfrm>
            <a:off x="1452242" y="3253483"/>
            <a:ext cx="3930732" cy="556068"/>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It must not be furnished primarily for convenience</a:t>
            </a:r>
          </a:p>
        </p:txBody>
      </p:sp>
      <p:sp>
        <p:nvSpPr>
          <p:cNvPr id="5" name="Rounded Rectangle 4">
            <a:extLst>
              <a:ext uri="{FF2B5EF4-FFF2-40B4-BE49-F238E27FC236}">
                <a16:creationId xmlns:a16="http://schemas.microsoft.com/office/drawing/2014/main" id="{9847A5A2-94F4-2723-C6E3-E7037B98E5D4}"/>
              </a:ext>
            </a:extLst>
          </p:cNvPr>
          <p:cNvSpPr/>
          <p:nvPr/>
        </p:nvSpPr>
        <p:spPr>
          <a:xfrm>
            <a:off x="1452242" y="4014584"/>
            <a:ext cx="3930732" cy="556068"/>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It must be cost effective</a:t>
            </a:r>
          </a:p>
        </p:txBody>
      </p:sp>
    </p:spTree>
    <p:extLst>
      <p:ext uri="{BB962C8B-B14F-4D97-AF65-F5344CB8AC3E}">
        <p14:creationId xmlns:p14="http://schemas.microsoft.com/office/powerpoint/2010/main" val="1387020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DE13"/>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7"/>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7"/>
                                        </p:tgtEl>
                                        <p:attrNameLst>
                                          <p:attrName>fillcolor</p:attrName>
                                        </p:attrNameLst>
                                      </p:cBhvr>
                                      <p:to>
                                        <a:srgbClr val="00E000"/>
                                      </p:to>
                                    </p:animClr>
                                    <p:set>
                                      <p:cBhvr>
                                        <p:cTn id="14" dur="500" fill="hold"/>
                                        <p:tgtEl>
                                          <p:spTgt spid="7"/>
                                        </p:tgtEl>
                                        <p:attrNameLst>
                                          <p:attrName>fill.type</p:attrName>
                                        </p:attrNameLst>
                                      </p:cBhvr>
                                      <p:to>
                                        <p:strVal val="solid"/>
                                      </p:to>
                                    </p:set>
                                    <p:set>
                                      <p:cBhvr>
                                        <p:cTn id="15"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16" restart="whenNotActive" fill="hold" evtFilter="cancelBubble" nodeType="interactiveSeq">
                <p:stCondLst>
                  <p:cond evt="onClick" delay="0">
                    <p:tgtEl>
                      <p:spTgt spid="4"/>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4"/>
                                        </p:tgtEl>
                                        <p:attrNameLst>
                                          <p:attrName>fillcolor</p:attrName>
                                        </p:attrNameLst>
                                      </p:cBhvr>
                                      <p:to>
                                        <a:srgbClr val="00E000"/>
                                      </p:to>
                                    </p:animClr>
                                    <p:set>
                                      <p:cBhvr>
                                        <p:cTn id="21" dur="500" fill="hold"/>
                                        <p:tgtEl>
                                          <p:spTgt spid="4"/>
                                        </p:tgtEl>
                                        <p:attrNameLst>
                                          <p:attrName>fill.type</p:attrName>
                                        </p:attrNameLst>
                                      </p:cBhvr>
                                      <p:to>
                                        <p:strVal val="solid"/>
                                      </p:to>
                                    </p:set>
                                    <p:set>
                                      <p:cBhvr>
                                        <p:cTn id="22" dur="500" fill="hold"/>
                                        <p:tgtEl>
                                          <p:spTgt spid="4"/>
                                        </p:tgtEl>
                                        <p:attrNameLst>
                                          <p:attrName>fill.on</p:attrName>
                                        </p:attrNameLst>
                                      </p:cBhvr>
                                      <p:to>
                                        <p:strVal val="true"/>
                                      </p:to>
                                    </p:set>
                                  </p:childTnLst>
                                </p:cTn>
                              </p:par>
                            </p:childTnLst>
                          </p:cTn>
                        </p:par>
                      </p:childTnLst>
                    </p:cTn>
                  </p:par>
                </p:childTnLst>
              </p:cTn>
              <p:nextCondLst>
                <p:cond evt="onClick" delay="0">
                  <p:tgtEl>
                    <p:spTgt spid="4"/>
                  </p:tgtEl>
                </p:cond>
              </p:nextCondLst>
            </p:seq>
            <p:seq concurrent="1" nextAc="seek">
              <p:cTn id="23" restart="whenNotActive" fill="hold" evtFilter="cancelBubble" nodeType="interactiveSeq">
                <p:stCondLst>
                  <p:cond evt="onClick" delay="0">
                    <p:tgtEl>
                      <p:spTgt spid="5"/>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5"/>
                                        </p:tgtEl>
                                        <p:attrNameLst>
                                          <p:attrName>fillcolor</p:attrName>
                                        </p:attrNameLst>
                                      </p:cBhvr>
                                      <p:to>
                                        <a:srgbClr val="F00000"/>
                                      </p:to>
                                    </p:animClr>
                                    <p:set>
                                      <p:cBhvr>
                                        <p:cTn id="28" dur="500" fill="hold"/>
                                        <p:tgtEl>
                                          <p:spTgt spid="5"/>
                                        </p:tgtEl>
                                        <p:attrNameLst>
                                          <p:attrName>fill.type</p:attrName>
                                        </p:attrNameLst>
                                      </p:cBhvr>
                                      <p:to>
                                        <p:strVal val="solid"/>
                                      </p:to>
                                    </p:set>
                                    <p:set>
                                      <p:cBhvr>
                                        <p:cTn id="29" dur="500" fill="hold"/>
                                        <p:tgtEl>
                                          <p:spTgt spid="5"/>
                                        </p:tgtEl>
                                        <p:attrNameLst>
                                          <p:attrName>fill.on</p:attrName>
                                        </p:attrNameLst>
                                      </p:cBhvr>
                                      <p:to>
                                        <p:strVal val="true"/>
                                      </p:to>
                                    </p:set>
                                  </p:childTnLst>
                                </p:cTn>
                              </p:par>
                            </p:childTnLst>
                          </p:cTn>
                        </p:par>
                      </p:childTnLst>
                    </p:cTn>
                  </p:par>
                </p:childTnLst>
              </p:cTn>
              <p:nextCondLst>
                <p:cond evt="onClick" delay="0">
                  <p:tgtEl>
                    <p:spTgt spid="5"/>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19.  Which of the following is true of the Medicare Part A spell of an illness</a:t>
            </a:r>
            <a:r>
              <a:rPr lang="en-US" b="1" dirty="0">
                <a:solidFill>
                  <a:srgbClr val="000000"/>
                </a:solidFill>
                <a:latin typeface="Times New Roman" panose="02020603050405020304" pitchFamily="18" charset="0"/>
              </a:rPr>
              <a:t>?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746616"/>
            <a:ext cx="7984486" cy="584648"/>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It begins when a beneficiary enters the hospital and ends 60 days after discharge from the hospital or from a SNF</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578856"/>
            <a:ext cx="3930732" cy="50116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Both A and B</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662735"/>
            <a:ext cx="3930732" cy="58464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It is also known as the benefit period</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411490"/>
            <a:ext cx="7270111" cy="50116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It begins when the beneficiary enters the hospital and ends 30 days after discharge for the hospital or SNF</a:t>
            </a:r>
          </a:p>
        </p:txBody>
      </p:sp>
    </p:spTree>
    <p:extLst>
      <p:ext uri="{BB962C8B-B14F-4D97-AF65-F5344CB8AC3E}">
        <p14:creationId xmlns:p14="http://schemas.microsoft.com/office/powerpoint/2010/main" val="30189687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EF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20.  How often can a qualified Medicare beneficiary receive a mammogram? </a:t>
            </a:r>
            <a:r>
              <a:rPr lang="en-US" b="1" dirty="0">
                <a:solidFill>
                  <a:srgbClr val="000000"/>
                </a:solidFill>
                <a:latin typeface="Times New Roman" panose="02020603050405020304" pitchFamily="18" charset="0"/>
              </a:rPr>
              <a:t>(</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776874"/>
            <a:ext cx="3930732" cy="55439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Twice a year</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09113"/>
            <a:ext cx="3930732" cy="55439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Every other year</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692993"/>
            <a:ext cx="3930732" cy="55439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Once every 12 months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525233"/>
            <a:ext cx="3930732" cy="50116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Monthly is medically necessary</a:t>
            </a:r>
          </a:p>
        </p:txBody>
      </p:sp>
    </p:spTree>
    <p:extLst>
      <p:ext uri="{BB962C8B-B14F-4D97-AF65-F5344CB8AC3E}">
        <p14:creationId xmlns:p14="http://schemas.microsoft.com/office/powerpoint/2010/main" val="33878941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DE13"/>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21.  How often can a qualified Medicare beneficiary receive a Vaccination - Flu shot</a:t>
            </a:r>
            <a:r>
              <a:rPr lang="en-US" b="1" dirty="0">
                <a:solidFill>
                  <a:srgbClr val="000000"/>
                </a:solidFill>
                <a:latin typeface="Times New Roman" panose="02020603050405020304" pitchFamily="18" charset="0"/>
              </a:rPr>
              <a:t>?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776874"/>
            <a:ext cx="3930732" cy="55439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Once a year – per flu season</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14322"/>
            <a:ext cx="3930732" cy="55438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Twice a year</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689289"/>
            <a:ext cx="3930732" cy="55438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Once every two years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526736"/>
            <a:ext cx="3930732" cy="55438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Once a year, in the fall or winter</a:t>
            </a:r>
          </a:p>
        </p:txBody>
      </p:sp>
    </p:spTree>
    <p:extLst>
      <p:ext uri="{BB962C8B-B14F-4D97-AF65-F5344CB8AC3E}">
        <p14:creationId xmlns:p14="http://schemas.microsoft.com/office/powerpoint/2010/main" val="169634333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EF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22.  Select the ways beneficiaries can qualify for Medicare? (</a:t>
            </a:r>
            <a:r>
              <a:rPr lang="en-US" b="1" i="1" dirty="0">
                <a:solidFill>
                  <a:srgbClr val="000000"/>
                </a:solidFill>
                <a:latin typeface="Times New Roman" panose="02020603050405020304" pitchFamily="18" charset="0"/>
              </a:rPr>
              <a:t>Select all that apply</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776874"/>
            <a:ext cx="3930732" cy="55439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Disability</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495502"/>
            <a:ext cx="3930732" cy="55439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End stage renal disease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636188"/>
            <a:ext cx="3930732" cy="55439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Need for insurance coverage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354816"/>
            <a:ext cx="3930732" cy="50116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Age (65 years old or older)</a:t>
            </a:r>
          </a:p>
        </p:txBody>
      </p:sp>
    </p:spTree>
    <p:extLst>
      <p:ext uri="{BB962C8B-B14F-4D97-AF65-F5344CB8AC3E}">
        <p14:creationId xmlns:p14="http://schemas.microsoft.com/office/powerpoint/2010/main" val="215294606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DE13"/>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23.  Mandated transaction code sets include all of the following except: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776874"/>
            <a:ext cx="3930732" cy="55439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CPT</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09116"/>
            <a:ext cx="3930732" cy="55439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ICD-10</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692995"/>
            <a:ext cx="3930732" cy="55439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MS-DRG</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525237"/>
            <a:ext cx="3930732" cy="55439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HCPCS</a:t>
            </a:r>
          </a:p>
        </p:txBody>
      </p:sp>
    </p:spTree>
    <p:extLst>
      <p:ext uri="{BB962C8B-B14F-4D97-AF65-F5344CB8AC3E}">
        <p14:creationId xmlns:p14="http://schemas.microsoft.com/office/powerpoint/2010/main" val="371490190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DE13"/>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24.  The HCPCS are divided into __________ current levels and include: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776874"/>
            <a:ext cx="3930732" cy="55439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Three – (CPT, DRG, Level II)</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09115"/>
            <a:ext cx="3930732" cy="55438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Two – (Level I CPT, Level II HCPCS)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692995"/>
            <a:ext cx="3930732" cy="55438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Three – (Level I, Level II, DRGs)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525234"/>
            <a:ext cx="3930732" cy="554389"/>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71780085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EF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25.  Evaluation &amp; Management Levels are assigned based on seven components.  The three key components in selecting a level E&amp;M service are: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782080"/>
            <a:ext cx="3930732" cy="54918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History, Examination, Time spent</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10618"/>
            <a:ext cx="3930732" cy="54918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History, counseling, time spent</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698200"/>
            <a:ext cx="3930732" cy="54918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History, examination, and medical decision-making</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523036"/>
            <a:ext cx="3930732" cy="54918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Nature of presenting problem, time spent, coordination of care</a:t>
            </a:r>
          </a:p>
        </p:txBody>
      </p:sp>
    </p:spTree>
    <p:extLst>
      <p:ext uri="{BB962C8B-B14F-4D97-AF65-F5344CB8AC3E}">
        <p14:creationId xmlns:p14="http://schemas.microsoft.com/office/powerpoint/2010/main" val="12079979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EF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EF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EF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26.  ______________ can indicated that a service or procedure was altered by circumstance that impacts reimbursement?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44538"/>
            <a:ext cx="3930732" cy="658586"/>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CPT Codes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58586"/>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Modifiers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930732" cy="658586"/>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Condition Codes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60"/>
            <a:ext cx="3930732" cy="658586"/>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t>
            </a:r>
            <a:r>
              <a:rPr lang="en-US" dirty="0" err="1"/>
              <a:t>Occurence</a:t>
            </a:r>
            <a:r>
              <a:rPr lang="en-US" dirty="0"/>
              <a:t> codes</a:t>
            </a:r>
          </a:p>
        </p:txBody>
      </p:sp>
    </p:spTree>
    <p:extLst>
      <p:ext uri="{BB962C8B-B14F-4D97-AF65-F5344CB8AC3E}">
        <p14:creationId xmlns:p14="http://schemas.microsoft.com/office/powerpoint/2010/main" val="298016564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EF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27.  Diagnosis-Related Group (MS-DRG) is a total payment for the case, regardless of actual charges. </a:t>
            </a:r>
            <a:r>
              <a:rPr lang="en-US" b="1" i="1" dirty="0">
                <a:solidFill>
                  <a:srgbClr val="000000"/>
                </a:solidFill>
                <a:latin typeface="Times New Roman" panose="02020603050405020304" pitchFamily="18" charset="0"/>
              </a:rPr>
              <a:t>(True or False)</a:t>
            </a:r>
            <a:endParaRPr lang="en-US" i="1"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782080"/>
            <a:ext cx="3930732" cy="54918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True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698199"/>
            <a:ext cx="3930732" cy="54918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False</a:t>
            </a:r>
          </a:p>
        </p:txBody>
      </p:sp>
    </p:spTree>
    <p:extLst>
      <p:ext uri="{BB962C8B-B14F-4D97-AF65-F5344CB8AC3E}">
        <p14:creationId xmlns:p14="http://schemas.microsoft.com/office/powerpoint/2010/main" val="178646332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DE13"/>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7"/>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7"/>
                                        </p:tgtEl>
                                        <p:attrNameLst>
                                          <p:attrName>fillcolor</p:attrName>
                                        </p:attrNameLst>
                                      </p:cBhvr>
                                      <p:to>
                                        <a:srgbClr val="EF0000"/>
                                      </p:to>
                                    </p:animClr>
                                    <p:set>
                                      <p:cBhvr>
                                        <p:cTn id="14" dur="500" fill="hold"/>
                                        <p:tgtEl>
                                          <p:spTgt spid="7"/>
                                        </p:tgtEl>
                                        <p:attrNameLst>
                                          <p:attrName>fill.type</p:attrName>
                                        </p:attrNameLst>
                                      </p:cBhvr>
                                      <p:to>
                                        <p:strVal val="solid"/>
                                      </p:to>
                                    </p:set>
                                    <p:set>
                                      <p:cBhvr>
                                        <p:cTn id="15"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28.  CMS has created __________ MS-DRGs from the 500+ DRGs it had previously and are grouped into ________ major diagnostic categories(</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936923"/>
            <a:ext cx="3930732" cy="54918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800 / 23</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03907"/>
            <a:ext cx="3930732" cy="54918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700 / 25</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930732" cy="54918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745 / 25</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437398"/>
            <a:ext cx="3930732" cy="54918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825 / 35</a:t>
            </a:r>
          </a:p>
        </p:txBody>
      </p:sp>
    </p:spTree>
    <p:extLst>
      <p:ext uri="{BB962C8B-B14F-4D97-AF65-F5344CB8AC3E}">
        <p14:creationId xmlns:p14="http://schemas.microsoft.com/office/powerpoint/2010/main" val="35498749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EF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29.  The elements required to assign an APC are: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994660"/>
            <a:ext cx="3930732" cy="54918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HCPCS/CPT codes, E&amp;M codes, ICD-10 codes, site of service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54918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HCPCS/CPT codes, E&amp;M Codes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843200"/>
            <a:ext cx="3930732" cy="54918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HCPCS/CPT codes, DRGs, ICS-10 codes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540280"/>
            <a:ext cx="3930732" cy="54918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E&amp;M codes</a:t>
            </a:r>
          </a:p>
        </p:txBody>
      </p:sp>
    </p:spTree>
    <p:extLst>
      <p:ext uri="{BB962C8B-B14F-4D97-AF65-F5344CB8AC3E}">
        <p14:creationId xmlns:p14="http://schemas.microsoft.com/office/powerpoint/2010/main" val="32673577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EF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30.  A Critical Access Hospital (CAH) is a non-profit hospital located in a state that established a Medicare Rural Hospital Flexibility Program.  It must have _________ or fewer beds and an ALOS of ____ hours or less.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54295"/>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20 / 20</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15 / 24</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25 / 96</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60"/>
            <a:ext cx="3930732" cy="63181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25 / 48</a:t>
            </a:r>
          </a:p>
        </p:txBody>
      </p:sp>
    </p:spTree>
    <p:extLst>
      <p:ext uri="{BB962C8B-B14F-4D97-AF65-F5344CB8AC3E}">
        <p14:creationId xmlns:p14="http://schemas.microsoft.com/office/powerpoint/2010/main" val="346353851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EF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31.  Resource Utilization Groups (RUGs) pay for what?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11193"/>
            <a:ext cx="3930732" cy="67491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Home Health Claims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3181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SNF Claims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4"/>
            <a:ext cx="3930732" cy="63181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Medicare Claims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8" y="4607859"/>
            <a:ext cx="3930732" cy="63181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Emergency claims</a:t>
            </a:r>
          </a:p>
        </p:txBody>
      </p:sp>
    </p:spTree>
    <p:extLst>
      <p:ext uri="{BB962C8B-B14F-4D97-AF65-F5344CB8AC3E}">
        <p14:creationId xmlns:p14="http://schemas.microsoft.com/office/powerpoint/2010/main" val="21789477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0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EF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32.  ______________ is a method of payment in which a provider is paid a set dollar amount for each patient for a specific time period, and that payment covers all care the group of patients receives for that period, no matter the actual charges.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11193"/>
            <a:ext cx="3930732" cy="67491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APCs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3181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MS-DRGs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4"/>
            <a:ext cx="3930732" cy="63181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Capitation</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8" y="4607859"/>
            <a:ext cx="3930732" cy="63181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Per diem</a:t>
            </a:r>
          </a:p>
        </p:txBody>
      </p:sp>
    </p:spTree>
    <p:extLst>
      <p:ext uri="{BB962C8B-B14F-4D97-AF65-F5344CB8AC3E}">
        <p14:creationId xmlns:p14="http://schemas.microsoft.com/office/powerpoint/2010/main" val="15763769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EF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EF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33.  _________ providers are paid a predetermined amount for each day an inpatient is in the facility, regardless of actual charges.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11193"/>
            <a:ext cx="3930732" cy="67491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APCs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3181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MS-DRGs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4"/>
            <a:ext cx="3930732" cy="63181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Per diem</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8" y="4607859"/>
            <a:ext cx="3930732" cy="63181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Capitation</a:t>
            </a:r>
          </a:p>
        </p:txBody>
      </p:sp>
    </p:spTree>
    <p:extLst>
      <p:ext uri="{BB962C8B-B14F-4D97-AF65-F5344CB8AC3E}">
        <p14:creationId xmlns:p14="http://schemas.microsoft.com/office/powerpoint/2010/main" val="130763883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EF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EF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34.  OBRA provided for the Resource Based Relative Value Scale (RBRVS) as a payment reform revision in 1989.  RBRVS is compromised of three major elements that include all of the following except: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11193"/>
            <a:ext cx="3930732" cy="67491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A fee schedule for payment of physician services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6" y="3691740"/>
            <a:ext cx="7141523" cy="63181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Limits on the amount non-participating physicians can charge beneficiaries, referred to as the limiting charge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4"/>
            <a:ext cx="3930732" cy="63181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The charge amount form each facilities CDM</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7141521" cy="63181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Medicare Volume Performance Standard for the rates of increase in Medicare expenditures for physician services</a:t>
            </a:r>
          </a:p>
        </p:txBody>
      </p:sp>
    </p:spTree>
    <p:extLst>
      <p:ext uri="{BB962C8B-B14F-4D97-AF65-F5344CB8AC3E}">
        <p14:creationId xmlns:p14="http://schemas.microsoft.com/office/powerpoint/2010/main" val="22576929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EF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EF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35.  The RVU is the heart of the fee schedule, whereby every medical procedure recognized by Medicare has been assigned units of value: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11193"/>
            <a:ext cx="3930732" cy="67491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CPTs, MD-DRGs, ICD-10</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6" y="3691740"/>
            <a:ext cx="7141523" cy="63181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Work required; locality; rural determination</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4"/>
            <a:ext cx="3930732" cy="63181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Work required; practice expense, malpractice insurance expense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7141521" cy="63181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349934316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EF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EF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36.  The ________________ is a master pricing list that includes services, supplies, devices, and medication charges for inpatient or outpatient services by a healthcare facility.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11193"/>
            <a:ext cx="3930732" cy="67491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Chargemaster</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6" y="3691740"/>
            <a:ext cx="7141523" cy="63181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Charge description master</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4"/>
            <a:ext cx="3930732" cy="63181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CDM</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7141521" cy="631813"/>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All of the above</a:t>
            </a:r>
          </a:p>
        </p:txBody>
      </p:sp>
    </p:spTree>
    <p:extLst>
      <p:ext uri="{BB962C8B-B14F-4D97-AF65-F5344CB8AC3E}">
        <p14:creationId xmlns:p14="http://schemas.microsoft.com/office/powerpoint/2010/main" val="134958444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EF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EF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37.  Elements of a chargemaster include all of the following except: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11193"/>
            <a:ext cx="3930732" cy="44623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Patient Account Numbers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2987253"/>
            <a:ext cx="3930733" cy="395846"/>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Charge description</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5" y="2419623"/>
            <a:ext cx="3930732" cy="395846"/>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Charge amounts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3558336"/>
            <a:ext cx="3930733" cy="395847"/>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Modifiers</a:t>
            </a:r>
          </a:p>
        </p:txBody>
      </p:sp>
      <p:sp>
        <p:nvSpPr>
          <p:cNvPr id="4" name="Rounded Rectangle 3">
            <a:extLst>
              <a:ext uri="{FF2B5EF4-FFF2-40B4-BE49-F238E27FC236}">
                <a16:creationId xmlns:a16="http://schemas.microsoft.com/office/drawing/2014/main" id="{F3EF1D25-99D9-320C-96A7-59CBFAC4A4C9}"/>
              </a:ext>
            </a:extLst>
          </p:cNvPr>
          <p:cNvSpPr/>
          <p:nvPr/>
        </p:nvSpPr>
        <p:spPr>
          <a:xfrm>
            <a:off x="1430974" y="4129420"/>
            <a:ext cx="3930733" cy="395847"/>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E. Department numbers</a:t>
            </a:r>
          </a:p>
        </p:txBody>
      </p:sp>
      <p:sp>
        <p:nvSpPr>
          <p:cNvPr id="5" name="Rounded Rectangle 4">
            <a:extLst>
              <a:ext uri="{FF2B5EF4-FFF2-40B4-BE49-F238E27FC236}">
                <a16:creationId xmlns:a16="http://schemas.microsoft.com/office/drawing/2014/main" id="{10E7125C-CF41-0F07-A430-FE597850C887}"/>
              </a:ext>
            </a:extLst>
          </p:cNvPr>
          <p:cNvSpPr/>
          <p:nvPr/>
        </p:nvSpPr>
        <p:spPr>
          <a:xfrm>
            <a:off x="1430974" y="4700504"/>
            <a:ext cx="3930733" cy="395847"/>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F. Revenue codes</a:t>
            </a:r>
          </a:p>
        </p:txBody>
      </p:sp>
      <p:sp>
        <p:nvSpPr>
          <p:cNvPr id="9" name="Rounded Rectangle 8">
            <a:extLst>
              <a:ext uri="{FF2B5EF4-FFF2-40B4-BE49-F238E27FC236}">
                <a16:creationId xmlns:a16="http://schemas.microsoft.com/office/drawing/2014/main" id="{2EC6EA4F-4065-8719-F86B-739A84039BF7}"/>
              </a:ext>
            </a:extLst>
          </p:cNvPr>
          <p:cNvSpPr/>
          <p:nvPr/>
        </p:nvSpPr>
        <p:spPr>
          <a:xfrm>
            <a:off x="1430974" y="5271588"/>
            <a:ext cx="3930733" cy="395847"/>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G. CPT/HCPCS codes</a:t>
            </a:r>
          </a:p>
        </p:txBody>
      </p:sp>
    </p:spTree>
    <p:extLst>
      <p:ext uri="{BB962C8B-B14F-4D97-AF65-F5344CB8AC3E}">
        <p14:creationId xmlns:p14="http://schemas.microsoft.com/office/powerpoint/2010/main" val="315361954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EF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EF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EF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seq concurrent="1" nextAc="seek">
              <p:cTn id="30" restart="whenNotActive" fill="hold" evtFilter="cancelBubble" nodeType="interactiveSeq">
                <p:stCondLst>
                  <p:cond evt="onClick" delay="0">
                    <p:tgtEl>
                      <p:spTgt spid="4"/>
                    </p:tgtEl>
                  </p:cond>
                </p:stCondLst>
                <p:endSync evt="end" delay="0">
                  <p:rtn val="all"/>
                </p:endSync>
                <p:childTnLst>
                  <p:par>
                    <p:cTn id="31" fill="hold">
                      <p:stCondLst>
                        <p:cond delay="0"/>
                      </p:stCondLst>
                      <p:childTnLst>
                        <p:par>
                          <p:cTn id="32" fill="hold">
                            <p:stCondLst>
                              <p:cond delay="0"/>
                            </p:stCondLst>
                            <p:childTnLst>
                              <p:par>
                                <p:cTn id="33" presetID="1" presetClass="emph" presetSubtype="2" fill="hold" nodeType="clickEffect">
                                  <p:stCondLst>
                                    <p:cond delay="0"/>
                                  </p:stCondLst>
                                  <p:childTnLst>
                                    <p:animClr clrSpc="rgb" dir="cw">
                                      <p:cBhvr>
                                        <p:cTn id="34" dur="500" fill="hold"/>
                                        <p:tgtEl>
                                          <p:spTgt spid="4"/>
                                        </p:tgtEl>
                                        <p:attrNameLst>
                                          <p:attrName>fillcolor</p:attrName>
                                        </p:attrNameLst>
                                      </p:cBhvr>
                                      <p:to>
                                        <a:srgbClr val="EF0000"/>
                                      </p:to>
                                    </p:animClr>
                                    <p:set>
                                      <p:cBhvr>
                                        <p:cTn id="35" dur="500" fill="hold"/>
                                        <p:tgtEl>
                                          <p:spTgt spid="4"/>
                                        </p:tgtEl>
                                        <p:attrNameLst>
                                          <p:attrName>fill.type</p:attrName>
                                        </p:attrNameLst>
                                      </p:cBhvr>
                                      <p:to>
                                        <p:strVal val="solid"/>
                                      </p:to>
                                    </p:set>
                                    <p:set>
                                      <p:cBhvr>
                                        <p:cTn id="36" dur="500" fill="hold"/>
                                        <p:tgtEl>
                                          <p:spTgt spid="4"/>
                                        </p:tgtEl>
                                        <p:attrNameLst>
                                          <p:attrName>fill.on</p:attrName>
                                        </p:attrNameLst>
                                      </p:cBhvr>
                                      <p:to>
                                        <p:strVal val="true"/>
                                      </p:to>
                                    </p:set>
                                  </p:childTnLst>
                                </p:cTn>
                              </p:par>
                            </p:childTnLst>
                          </p:cTn>
                        </p:par>
                      </p:childTnLst>
                    </p:cTn>
                  </p:par>
                </p:childTnLst>
              </p:cTn>
              <p:nextCondLst>
                <p:cond evt="onClick" delay="0">
                  <p:tgtEl>
                    <p:spTgt spid="4"/>
                  </p:tgtEl>
                </p:cond>
              </p:nextCondLst>
            </p:seq>
            <p:seq concurrent="1" nextAc="seek">
              <p:cTn id="37" restart="whenNotActive" fill="hold" evtFilter="cancelBubble" nodeType="interactiveSeq">
                <p:stCondLst>
                  <p:cond evt="onClick" delay="0">
                    <p:tgtEl>
                      <p:spTgt spid="5"/>
                    </p:tgtEl>
                  </p:cond>
                </p:stCondLst>
                <p:endSync evt="end" delay="0">
                  <p:rtn val="all"/>
                </p:endSync>
                <p:childTnLst>
                  <p:par>
                    <p:cTn id="38" fill="hold">
                      <p:stCondLst>
                        <p:cond delay="0"/>
                      </p:stCondLst>
                      <p:childTnLst>
                        <p:par>
                          <p:cTn id="39" fill="hold">
                            <p:stCondLst>
                              <p:cond delay="0"/>
                            </p:stCondLst>
                            <p:childTnLst>
                              <p:par>
                                <p:cTn id="40" presetID="1" presetClass="emph" presetSubtype="2" fill="hold" nodeType="clickEffect">
                                  <p:stCondLst>
                                    <p:cond delay="0"/>
                                  </p:stCondLst>
                                  <p:childTnLst>
                                    <p:animClr clrSpc="rgb" dir="cw">
                                      <p:cBhvr>
                                        <p:cTn id="41" dur="500" fill="hold"/>
                                        <p:tgtEl>
                                          <p:spTgt spid="5"/>
                                        </p:tgtEl>
                                        <p:attrNameLst>
                                          <p:attrName>fillcolor</p:attrName>
                                        </p:attrNameLst>
                                      </p:cBhvr>
                                      <p:to>
                                        <a:srgbClr val="EF0000"/>
                                      </p:to>
                                    </p:animClr>
                                    <p:set>
                                      <p:cBhvr>
                                        <p:cTn id="42" dur="500" fill="hold"/>
                                        <p:tgtEl>
                                          <p:spTgt spid="5"/>
                                        </p:tgtEl>
                                        <p:attrNameLst>
                                          <p:attrName>fill.type</p:attrName>
                                        </p:attrNameLst>
                                      </p:cBhvr>
                                      <p:to>
                                        <p:strVal val="solid"/>
                                      </p:to>
                                    </p:set>
                                    <p:set>
                                      <p:cBhvr>
                                        <p:cTn id="43" dur="500" fill="hold"/>
                                        <p:tgtEl>
                                          <p:spTgt spid="5"/>
                                        </p:tgtEl>
                                        <p:attrNameLst>
                                          <p:attrName>fill.on</p:attrName>
                                        </p:attrNameLst>
                                      </p:cBhvr>
                                      <p:to>
                                        <p:strVal val="true"/>
                                      </p:to>
                                    </p:set>
                                  </p:childTnLst>
                                </p:cTn>
                              </p:par>
                            </p:childTnLst>
                          </p:cTn>
                        </p:par>
                      </p:childTnLst>
                    </p:cTn>
                  </p:par>
                </p:childTnLst>
              </p:cTn>
              <p:nextCondLst>
                <p:cond evt="onClick" delay="0">
                  <p:tgtEl>
                    <p:spTgt spid="5"/>
                  </p:tgtEl>
                </p:cond>
              </p:nextCondLst>
            </p:seq>
            <p:seq concurrent="1" nextAc="seek">
              <p:cTn id="44" restart="whenNotActive" fill="hold" evtFilter="cancelBubble" nodeType="interactiveSeq">
                <p:stCondLst>
                  <p:cond evt="onClick" delay="0">
                    <p:tgtEl>
                      <p:spTgt spid="9"/>
                    </p:tgtEl>
                  </p:cond>
                </p:stCondLst>
                <p:endSync evt="end" delay="0">
                  <p:rtn val="all"/>
                </p:endSync>
                <p:childTnLst>
                  <p:par>
                    <p:cTn id="45" fill="hold">
                      <p:stCondLst>
                        <p:cond delay="0"/>
                      </p:stCondLst>
                      <p:childTnLst>
                        <p:par>
                          <p:cTn id="46" fill="hold">
                            <p:stCondLst>
                              <p:cond delay="0"/>
                            </p:stCondLst>
                            <p:childTnLst>
                              <p:par>
                                <p:cTn id="47" presetID="1" presetClass="emph" presetSubtype="2" fill="hold" nodeType="clickEffect">
                                  <p:stCondLst>
                                    <p:cond delay="0"/>
                                  </p:stCondLst>
                                  <p:childTnLst>
                                    <p:animClr clrSpc="rgb" dir="cw">
                                      <p:cBhvr>
                                        <p:cTn id="48" dur="500" fill="hold"/>
                                        <p:tgtEl>
                                          <p:spTgt spid="9"/>
                                        </p:tgtEl>
                                        <p:attrNameLst>
                                          <p:attrName>fillcolor</p:attrName>
                                        </p:attrNameLst>
                                      </p:cBhvr>
                                      <p:to>
                                        <a:srgbClr val="EF0000"/>
                                      </p:to>
                                    </p:animClr>
                                    <p:set>
                                      <p:cBhvr>
                                        <p:cTn id="49" dur="500" fill="hold"/>
                                        <p:tgtEl>
                                          <p:spTgt spid="9"/>
                                        </p:tgtEl>
                                        <p:attrNameLst>
                                          <p:attrName>fill.type</p:attrName>
                                        </p:attrNameLst>
                                      </p:cBhvr>
                                      <p:to>
                                        <p:strVal val="solid"/>
                                      </p:to>
                                    </p:set>
                                    <p:set>
                                      <p:cBhvr>
                                        <p:cTn id="50" dur="500" fill="hold"/>
                                        <p:tgtEl>
                                          <p:spTgt spid="9"/>
                                        </p:tgtEl>
                                        <p:attrNameLst>
                                          <p:attrName>fill.on</p:attrName>
                                        </p:attrNameLst>
                                      </p:cBhvr>
                                      <p:to>
                                        <p:strVal val="true"/>
                                      </p:to>
                                    </p:set>
                                  </p:childTnLst>
                                </p:cTn>
                              </p:par>
                            </p:childTnLst>
                          </p:cTn>
                        </p:par>
                      </p:childTnLst>
                    </p:cTn>
                  </p:par>
                </p:childTnLst>
              </p:cTn>
              <p:nextCondLst>
                <p:cond evt="onClick" delay="0">
                  <p:tgtEl>
                    <p:spTgt spid="9"/>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38.  Medicare is secondary in each of the following situations excepts: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2"/>
            <a:ext cx="9520053" cy="1001485"/>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endParaRPr lang="en-US" dirty="0"/>
          </a:p>
          <a:p>
            <a:r>
              <a:rPr lang="en-US" dirty="0"/>
              <a:t>A. Patients 65 or older with group coverage from their own or their spouses' employment with </a:t>
            </a:r>
            <a:r>
              <a:rPr lang="en-US"/>
              <a:t>and employer who </a:t>
            </a:r>
            <a:r>
              <a:rPr lang="en-US" dirty="0"/>
              <a:t>has 20 or more employees</a:t>
            </a:r>
          </a:p>
          <a:p>
            <a:endParaRPr lang="en-US" dirty="0"/>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2" y="4045324"/>
            <a:ext cx="8327391" cy="63181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endParaRPr lang="en-US" dirty="0"/>
          </a:p>
          <a:p>
            <a:r>
              <a:rPr lang="en-US" dirty="0"/>
              <a:t>C. Care related to an accident that liability or no-fault coverage exists</a:t>
            </a:r>
          </a:p>
          <a:p>
            <a:endParaRPr lang="en-US" dirty="0"/>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2" y="3092042"/>
            <a:ext cx="4455472" cy="673915"/>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endParaRPr lang="en-US" dirty="0"/>
          </a:p>
          <a:p>
            <a:r>
              <a:rPr lang="en-US" dirty="0"/>
              <a:t>B. Services covered by workers comp</a:t>
            </a:r>
          </a:p>
          <a:p>
            <a:endParaRPr lang="en-US" dirty="0"/>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3" y="5123615"/>
            <a:ext cx="8555990" cy="63181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Patients with ESRD who have completed their 30-month coordination period</a:t>
            </a:r>
          </a:p>
        </p:txBody>
      </p:sp>
    </p:spTree>
    <p:extLst>
      <p:ext uri="{BB962C8B-B14F-4D97-AF65-F5344CB8AC3E}">
        <p14:creationId xmlns:p14="http://schemas.microsoft.com/office/powerpoint/2010/main" val="117553980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EF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EF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EF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39.  Which of the following is not a true statement about coordination of benefits: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8993184" cy="89799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Tricare is also the payer of last resort except for Medicaid, Tricare supplements, the Indian Health Service, and other programs or plans as identified by the Tricare Management Activity</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855727"/>
            <a:ext cx="6176834" cy="460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Group health plans are always secondary to Medicare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4" y="2893946"/>
            <a:ext cx="6524305" cy="70898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Almost all payers are secondary to any liability or property and casualty insurance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712207"/>
            <a:ext cx="6176834"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Medicaid is always the payer of last resort</a:t>
            </a:r>
          </a:p>
        </p:txBody>
      </p:sp>
    </p:spTree>
    <p:extLst>
      <p:ext uri="{BB962C8B-B14F-4D97-AF65-F5344CB8AC3E}">
        <p14:creationId xmlns:p14="http://schemas.microsoft.com/office/powerpoint/2010/main" val="41034993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EF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EF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40.  When children are covered by both parents, the “birthday rule” dictates that: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4554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The coverage of the younger parent is primary</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72658"/>
            <a:ext cx="4455472"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The coverage of the parent with the last birthday in the calendar year is primary</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5" y="2709183"/>
            <a:ext cx="4455472" cy="673915"/>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The coverage of the patient with the first birthday in the calendar year is primary</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4455472"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The coverage of the older parent is primary</a:t>
            </a:r>
          </a:p>
        </p:txBody>
      </p:sp>
    </p:spTree>
    <p:extLst>
      <p:ext uri="{BB962C8B-B14F-4D97-AF65-F5344CB8AC3E}">
        <p14:creationId xmlns:p14="http://schemas.microsoft.com/office/powerpoint/2010/main" val="10530211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EF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41.  Which of the following is not true regarding HCPCS and CPT modifiers?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4554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Modifiers are a two-digit numeric or alphanumeric code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72658"/>
            <a:ext cx="4455472"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Modifiers define HCPCS and CPT codes to a broader level</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5" y="2709183"/>
            <a:ext cx="4455472" cy="673915"/>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Modifiers can clarify the anatomic site of a procedure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6944930"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Modifiers can indicate that a service or procedure was altered by some circumstance that impacts reimbursement</a:t>
            </a:r>
          </a:p>
        </p:txBody>
      </p:sp>
    </p:spTree>
    <p:extLst>
      <p:ext uri="{BB962C8B-B14F-4D97-AF65-F5344CB8AC3E}">
        <p14:creationId xmlns:p14="http://schemas.microsoft.com/office/powerpoint/2010/main" val="134136025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EF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42.  A MS-DRG payment is the total payment for a case, regardless of actual charges (unless an outlier is paid in certain cases) (</a:t>
            </a:r>
            <a:r>
              <a:rPr lang="en-US" b="1" i="1" dirty="0">
                <a:solidFill>
                  <a:srgbClr val="000000"/>
                </a:solidFill>
                <a:latin typeface="Times New Roman" panose="02020603050405020304" pitchFamily="18" charset="0"/>
              </a:rPr>
              <a:t>True or False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4554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True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5" y="2709183"/>
            <a:ext cx="4455472" cy="673915"/>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False</a:t>
            </a:r>
          </a:p>
        </p:txBody>
      </p:sp>
    </p:spTree>
    <p:extLst>
      <p:ext uri="{BB962C8B-B14F-4D97-AF65-F5344CB8AC3E}">
        <p14:creationId xmlns:p14="http://schemas.microsoft.com/office/powerpoint/2010/main" val="387805552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7"/>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7"/>
                                        </p:tgtEl>
                                        <p:attrNameLst>
                                          <p:attrName>fillcolor</p:attrName>
                                        </p:attrNameLst>
                                      </p:cBhvr>
                                      <p:to>
                                        <a:srgbClr val="F20000"/>
                                      </p:to>
                                    </p:animClr>
                                    <p:set>
                                      <p:cBhvr>
                                        <p:cTn id="14" dur="500" fill="hold"/>
                                        <p:tgtEl>
                                          <p:spTgt spid="7"/>
                                        </p:tgtEl>
                                        <p:attrNameLst>
                                          <p:attrName>fill.type</p:attrName>
                                        </p:attrNameLst>
                                      </p:cBhvr>
                                      <p:to>
                                        <p:strVal val="solid"/>
                                      </p:to>
                                    </p:set>
                                    <p:set>
                                      <p:cBhvr>
                                        <p:cTn id="15"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43.  A _____________ is an invoice used to document the services ordered or rendered during a patient visit.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11193"/>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Claim Form</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UB-04</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5" y="2709184"/>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Super Bill</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837I form</a:t>
            </a:r>
          </a:p>
        </p:txBody>
      </p:sp>
    </p:spTree>
    <p:extLst>
      <p:ext uri="{BB962C8B-B14F-4D97-AF65-F5344CB8AC3E}">
        <p14:creationId xmlns:p14="http://schemas.microsoft.com/office/powerpoint/2010/main" val="357452973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EF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44.  A superbill is often referred to as a face sheet and includes patient demographic data plus the CPT, ICD-10, and HCPCS codes. (</a:t>
            </a:r>
            <a:r>
              <a:rPr lang="en-US" b="1" i="1" dirty="0">
                <a:solidFill>
                  <a:srgbClr val="000000"/>
                </a:solidFill>
                <a:latin typeface="Times New Roman" panose="02020603050405020304" pitchFamily="18" charset="0"/>
              </a:rPr>
              <a:t>True or False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4554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True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5" y="2709183"/>
            <a:ext cx="4455472" cy="673915"/>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False</a:t>
            </a:r>
          </a:p>
        </p:txBody>
      </p:sp>
    </p:spTree>
    <p:extLst>
      <p:ext uri="{BB962C8B-B14F-4D97-AF65-F5344CB8AC3E}">
        <p14:creationId xmlns:p14="http://schemas.microsoft.com/office/powerpoint/2010/main" val="10291709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7"/>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7"/>
                                        </p:tgtEl>
                                        <p:attrNameLst>
                                          <p:attrName>fillcolor</p:attrName>
                                        </p:attrNameLst>
                                      </p:cBhvr>
                                      <p:to>
                                        <a:srgbClr val="F20000"/>
                                      </p:to>
                                    </p:animClr>
                                    <p:set>
                                      <p:cBhvr>
                                        <p:cTn id="14" dur="500" fill="hold"/>
                                        <p:tgtEl>
                                          <p:spTgt spid="7"/>
                                        </p:tgtEl>
                                        <p:attrNameLst>
                                          <p:attrName>fill.type</p:attrName>
                                        </p:attrNameLst>
                                      </p:cBhvr>
                                      <p:to>
                                        <p:strVal val="solid"/>
                                      </p:to>
                                    </p:set>
                                    <p:set>
                                      <p:cBhvr>
                                        <p:cTn id="15"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45.  The UB-04 (uniform bill) is also known as the 835I. (</a:t>
            </a:r>
            <a:r>
              <a:rPr lang="en-US" b="1" i="1" dirty="0">
                <a:solidFill>
                  <a:srgbClr val="000000"/>
                </a:solidFill>
                <a:latin typeface="Times New Roman" panose="02020603050405020304" pitchFamily="18" charset="0"/>
              </a:rPr>
              <a:t>True or False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4554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True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5" y="2709183"/>
            <a:ext cx="4455472" cy="673915"/>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False</a:t>
            </a:r>
          </a:p>
        </p:txBody>
      </p:sp>
    </p:spTree>
    <p:extLst>
      <p:ext uri="{BB962C8B-B14F-4D97-AF65-F5344CB8AC3E}">
        <p14:creationId xmlns:p14="http://schemas.microsoft.com/office/powerpoint/2010/main" val="26568861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7"/>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7"/>
                                        </p:tgtEl>
                                        <p:attrNameLst>
                                          <p:attrName>fillcolor</p:attrName>
                                        </p:attrNameLst>
                                      </p:cBhvr>
                                      <p:to>
                                        <a:srgbClr val="00E000"/>
                                      </p:to>
                                    </p:animClr>
                                    <p:set>
                                      <p:cBhvr>
                                        <p:cTn id="14" dur="500" fill="hold"/>
                                        <p:tgtEl>
                                          <p:spTgt spid="7"/>
                                        </p:tgtEl>
                                        <p:attrNameLst>
                                          <p:attrName>fill.type</p:attrName>
                                        </p:attrNameLst>
                                      </p:cBhvr>
                                      <p:to>
                                        <p:strVal val="solid"/>
                                      </p:to>
                                    </p:set>
                                    <p:set>
                                      <p:cBhvr>
                                        <p:cTn id="15"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46.  The UB-04 is required of hospital inpatient and outpatient departments, skilled nursing facilities, home health practitioners, </a:t>
            </a:r>
            <a:r>
              <a:rPr lang="en-US" b="1">
                <a:solidFill>
                  <a:srgbClr val="000000"/>
                </a:solidFill>
                <a:latin typeface="Times New Roman" panose="02020603050405020304" pitchFamily="18" charset="0"/>
              </a:rPr>
              <a:t>and community mental health centers. </a:t>
            </a:r>
            <a:r>
              <a:rPr lang="en-US" b="1" dirty="0">
                <a:solidFill>
                  <a:srgbClr val="000000"/>
                </a:solidFill>
                <a:latin typeface="Times New Roman" panose="02020603050405020304" pitchFamily="18" charset="0"/>
              </a:rPr>
              <a:t>(</a:t>
            </a:r>
            <a:r>
              <a:rPr lang="en-US" b="1" i="1" dirty="0">
                <a:solidFill>
                  <a:srgbClr val="000000"/>
                </a:solidFill>
                <a:latin typeface="Times New Roman" panose="02020603050405020304" pitchFamily="18" charset="0"/>
              </a:rPr>
              <a:t>True or False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4554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True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5" y="2709183"/>
            <a:ext cx="4455472" cy="673915"/>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False</a:t>
            </a:r>
          </a:p>
        </p:txBody>
      </p:sp>
    </p:spTree>
    <p:extLst>
      <p:ext uri="{BB962C8B-B14F-4D97-AF65-F5344CB8AC3E}">
        <p14:creationId xmlns:p14="http://schemas.microsoft.com/office/powerpoint/2010/main" val="11905122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7"/>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7"/>
                                        </p:tgtEl>
                                        <p:attrNameLst>
                                          <p:attrName>fillcolor</p:attrName>
                                        </p:attrNameLst>
                                      </p:cBhvr>
                                      <p:to>
                                        <a:srgbClr val="F40000"/>
                                      </p:to>
                                    </p:animClr>
                                    <p:set>
                                      <p:cBhvr>
                                        <p:cTn id="14" dur="500" fill="hold"/>
                                        <p:tgtEl>
                                          <p:spTgt spid="7"/>
                                        </p:tgtEl>
                                        <p:attrNameLst>
                                          <p:attrName>fill.type</p:attrName>
                                        </p:attrNameLst>
                                      </p:cBhvr>
                                      <p:to>
                                        <p:strVal val="solid"/>
                                      </p:to>
                                    </p:set>
                                    <p:set>
                                      <p:cBhvr>
                                        <p:cTn id="15"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47.  The UB-04 contains how many data elements?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11193"/>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23</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75</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5" y="2709184"/>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100</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81</a:t>
            </a:r>
          </a:p>
        </p:txBody>
      </p:sp>
    </p:spTree>
    <p:extLst>
      <p:ext uri="{BB962C8B-B14F-4D97-AF65-F5344CB8AC3E}">
        <p14:creationId xmlns:p14="http://schemas.microsoft.com/office/powerpoint/2010/main" val="346623679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EF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2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48.  The UB-04 is also known as the ___________.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11193"/>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CMS 1450</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CMS 102</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5" y="2709184"/>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CMS 1400</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CMS 1500</a:t>
            </a:r>
          </a:p>
        </p:txBody>
      </p:sp>
    </p:spTree>
    <p:extLst>
      <p:ext uri="{BB962C8B-B14F-4D97-AF65-F5344CB8AC3E}">
        <p14:creationId xmlns:p14="http://schemas.microsoft.com/office/powerpoint/2010/main" val="36276183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49.  On the UB-04, the type of facility providing the service is indicated in: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11193"/>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Fourth digit of the bill code in field locator 4</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Third digit of the bill code in field locator 4</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5" y="2709184"/>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First digit of the bill code in field locator 4</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Second digit of the bill code in field locator 4</a:t>
            </a:r>
          </a:p>
        </p:txBody>
      </p:sp>
    </p:spTree>
    <p:extLst>
      <p:ext uri="{BB962C8B-B14F-4D97-AF65-F5344CB8AC3E}">
        <p14:creationId xmlns:p14="http://schemas.microsoft.com/office/powerpoint/2010/main" val="425400076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2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50.  On the UB-04, the frequency of the bill is indicated in: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11193"/>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Second digit of the bill code in field locator 4</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Third digit of the bill code in field locator 4</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5" y="2709184"/>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Fourth digit of the bill code in field locator 4</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First digit of the bill code in field locator 4</a:t>
            </a:r>
          </a:p>
        </p:txBody>
      </p:sp>
    </p:spTree>
    <p:extLst>
      <p:ext uri="{BB962C8B-B14F-4D97-AF65-F5344CB8AC3E}">
        <p14:creationId xmlns:p14="http://schemas.microsoft.com/office/powerpoint/2010/main" val="36673218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2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51.  What does type of bill code 131 indicate?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11193"/>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Hospital – Inpatient – Admit through discharge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Hospital – outpatient – Admit through discharge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5" y="2709184"/>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Hospital  - Inpatient – No Pay claim</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25861219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2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52.  What does type of bill code 111 indicate?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11193"/>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Hospital – Outpatient – Admit through discharge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Hospital – Inpatient – Admit through discharge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5" y="2709184"/>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Hospital  - Inpatient – No Pay claim</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9259817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2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53.  What does type of bill code 110 indicate?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11193"/>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Hospital – Inpatient – Admit through discharge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Hospital – outpatient – Admit through discharge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5" y="2709184"/>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Hospital  - Inpatient – No Pay claim</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339705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140133166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2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54.  A Condition Code identifies: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7983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Identifies the condition(s) relating to the bill that may affect payer processing</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Identifies values of monetary nature, such as a working aged beneficiary with the employer group health plan</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4" y="2709184"/>
            <a:ext cx="47983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Identifies a specific accommodation, ancillary service, or billing calculation</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The specific date defining a significant event relating to the bill that may affect payment processing</a:t>
            </a:r>
          </a:p>
        </p:txBody>
      </p:sp>
    </p:spTree>
    <p:extLst>
      <p:ext uri="{BB962C8B-B14F-4D97-AF65-F5344CB8AC3E}">
        <p14:creationId xmlns:p14="http://schemas.microsoft.com/office/powerpoint/2010/main" val="304468860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55.  An Occurrence Code indicates what?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7983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Identifies the condition(s) relating to the bill that may affect payer processing</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Identifies a specific accommodation, ancillary service, or billing calculation</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4" y="2709184"/>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Identifies the specific date defining a significant event relating to the bill that may affect payment processing</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Identifies values of monetary nature</a:t>
            </a:r>
          </a:p>
        </p:txBody>
      </p:sp>
    </p:spTree>
    <p:extLst>
      <p:ext uri="{BB962C8B-B14F-4D97-AF65-F5344CB8AC3E}">
        <p14:creationId xmlns:p14="http://schemas.microsoft.com/office/powerpoint/2010/main" val="336533764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2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56.  Revenue Codes are used on an UB-04 to: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7983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Identifies the condition(s) relating to the bill that may affect payer processing</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Identifies values of monetary nature.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4" y="2709184"/>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Identifies the specific date defining a significant event relating to the bill that may affect payment processing</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Identifies a specific accommodation, ancillary service, or billing calculation</a:t>
            </a:r>
          </a:p>
        </p:txBody>
      </p:sp>
    </p:spTree>
    <p:extLst>
      <p:ext uri="{BB962C8B-B14F-4D97-AF65-F5344CB8AC3E}">
        <p14:creationId xmlns:p14="http://schemas.microsoft.com/office/powerpoint/2010/main" val="25511645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2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57.  A Value code indicates what?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7983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Identifies the condition(s) relating to the bill that may affect payer processing</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Identifies values of monetary nature.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4" y="2709184"/>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Identifies the specific date defining a significant event relating to the bill that may affect payment processing</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Identifies a specific accommodation, ancillary service, or billing calculation</a:t>
            </a:r>
          </a:p>
        </p:txBody>
      </p:sp>
    </p:spTree>
    <p:extLst>
      <p:ext uri="{BB962C8B-B14F-4D97-AF65-F5344CB8AC3E}">
        <p14:creationId xmlns:p14="http://schemas.microsoft.com/office/powerpoint/2010/main" val="354943260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2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58.  A/An ___________ provides a complete listing or detailed account of every service posted to a patient account.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7983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Medicare Summary Notice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Data Mailer</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4" y="2709184"/>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Itemized Statement</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19240312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2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59.  A/An ___________ is a system-generated, free-form statement that is used to communicate the status of a patient’s account and/or to bill the patient for an unpaid remaining on an account.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7983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Medicare Summary Notice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Data Mailer</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4" y="2709184"/>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Itemized Statement</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281862385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2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60.  The ________ is a statement to the payee and/or beneficiary reflecting services received, charges submitted, charges allowed, amount for which the beneficiary will be responsible, and the amount was paid to the provider(</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7983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Medicare Summary Notice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Data Mailer</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4" y="2709184"/>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Itemized Statement</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388384154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61.  When covered services are furnished to a Medicare beneficiary, health care providers and suppliers are not required to submit claims for the services provided. (</a:t>
            </a:r>
            <a:r>
              <a:rPr lang="en-US" i="1" dirty="0">
                <a:solidFill>
                  <a:srgbClr val="000000"/>
                </a:solidFill>
                <a:latin typeface="Times New Roman" panose="02020603050405020304" pitchFamily="18" charset="0"/>
              </a:rPr>
              <a:t>True or False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7983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True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2815673"/>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False</a:t>
            </a:r>
          </a:p>
        </p:txBody>
      </p:sp>
    </p:spTree>
    <p:extLst>
      <p:ext uri="{BB962C8B-B14F-4D97-AF65-F5344CB8AC3E}">
        <p14:creationId xmlns:p14="http://schemas.microsoft.com/office/powerpoint/2010/main" val="361930832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8"/>
                                        </p:tgtEl>
                                        <p:attrNameLst>
                                          <p:attrName>fillcolor</p:attrName>
                                        </p:attrNameLst>
                                      </p:cBhvr>
                                      <p:to>
                                        <a:srgbClr val="00E200"/>
                                      </p:to>
                                    </p:animClr>
                                    <p:set>
                                      <p:cBhvr>
                                        <p:cTn id="14" dur="500" fill="hold"/>
                                        <p:tgtEl>
                                          <p:spTgt spid="8"/>
                                        </p:tgtEl>
                                        <p:attrNameLst>
                                          <p:attrName>fill.type</p:attrName>
                                        </p:attrNameLst>
                                      </p:cBhvr>
                                      <p:to>
                                        <p:strVal val="solid"/>
                                      </p:to>
                                    </p:set>
                                    <p:set>
                                      <p:cBhvr>
                                        <p:cTn id="15"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62. Medicare providers must submit claims for the services within _______ months from the date of service.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7983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Two</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Six</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4" y="2709184"/>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Twelve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Twenty-four</a:t>
            </a:r>
          </a:p>
        </p:txBody>
      </p:sp>
    </p:spTree>
    <p:extLst>
      <p:ext uri="{BB962C8B-B14F-4D97-AF65-F5344CB8AC3E}">
        <p14:creationId xmlns:p14="http://schemas.microsoft.com/office/powerpoint/2010/main" val="2986029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2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63.  When timely filing limits are not met, the patient or Medicare beneficiary is responsible for paying for the services. (</a:t>
            </a:r>
            <a:r>
              <a:rPr lang="en-US" i="1" dirty="0">
                <a:solidFill>
                  <a:srgbClr val="000000"/>
                </a:solidFill>
                <a:latin typeface="Times New Roman" panose="02020603050405020304" pitchFamily="18" charset="0"/>
              </a:rPr>
              <a:t>True or False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7983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True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2815673"/>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False</a:t>
            </a:r>
          </a:p>
        </p:txBody>
      </p:sp>
    </p:spTree>
    <p:extLst>
      <p:ext uri="{BB962C8B-B14F-4D97-AF65-F5344CB8AC3E}">
        <p14:creationId xmlns:p14="http://schemas.microsoft.com/office/powerpoint/2010/main" val="280296214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8"/>
                                        </p:tgtEl>
                                        <p:attrNameLst>
                                          <p:attrName>fillcolor</p:attrName>
                                        </p:attrNameLst>
                                      </p:cBhvr>
                                      <p:to>
                                        <a:srgbClr val="00E200"/>
                                      </p:to>
                                    </p:animClr>
                                    <p:set>
                                      <p:cBhvr>
                                        <p:cTn id="14" dur="500" fill="hold"/>
                                        <p:tgtEl>
                                          <p:spTgt spid="8"/>
                                        </p:tgtEl>
                                        <p:attrNameLst>
                                          <p:attrName>fill.type</p:attrName>
                                        </p:attrNameLst>
                                      </p:cBhvr>
                                      <p:to>
                                        <p:strVal val="solid"/>
                                      </p:to>
                                    </p:set>
                                    <p:set>
                                      <p:cBhvr>
                                        <p:cTn id="15"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64. The Medicare 3-Day rule requires: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5" y="1811192"/>
            <a:ext cx="7698737" cy="726017"/>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The all diagnostic or outpatient services furnished in connection with the principle admitting diagnosis within three days prior to the hospital admission be bundled with the inpatient services for Medicare billing</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7084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That Medicare will not pay for any inpatient services for more than three days at a time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4" y="2709184"/>
            <a:ext cx="7084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That a patient remain in the hospital for 3 days before being admitted to a SNF</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235501424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65.  Providers are prohibited from submitting paper claims to Medicare. (</a:t>
            </a:r>
            <a:r>
              <a:rPr lang="en-US" i="1" dirty="0">
                <a:solidFill>
                  <a:srgbClr val="000000"/>
                </a:solidFill>
                <a:latin typeface="Times New Roman" panose="02020603050405020304" pitchFamily="18" charset="0"/>
              </a:rPr>
              <a:t>True or False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7983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True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2815673"/>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False</a:t>
            </a:r>
          </a:p>
        </p:txBody>
      </p:sp>
    </p:spTree>
    <p:extLst>
      <p:ext uri="{BB962C8B-B14F-4D97-AF65-F5344CB8AC3E}">
        <p14:creationId xmlns:p14="http://schemas.microsoft.com/office/powerpoint/2010/main" val="56803176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8"/>
                                        </p:tgtEl>
                                        <p:attrNameLst>
                                          <p:attrName>fillcolor</p:attrName>
                                        </p:attrNameLst>
                                      </p:cBhvr>
                                      <p:to>
                                        <a:srgbClr val="F20000"/>
                                      </p:to>
                                    </p:animClr>
                                    <p:set>
                                      <p:cBhvr>
                                        <p:cTn id="14" dur="500" fill="hold"/>
                                        <p:tgtEl>
                                          <p:spTgt spid="8"/>
                                        </p:tgtEl>
                                        <p:attrNameLst>
                                          <p:attrName>fill.type</p:attrName>
                                        </p:attrNameLst>
                                      </p:cBhvr>
                                      <p:to>
                                        <p:strVal val="solid"/>
                                      </p:to>
                                    </p:set>
                                    <p:set>
                                      <p:cBhvr>
                                        <p:cTn id="15"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66. Electronic claims can be transferred by:  (</a:t>
            </a:r>
            <a:r>
              <a:rPr lang="en-US" b="1" i="1" dirty="0">
                <a:solidFill>
                  <a:srgbClr val="000000"/>
                </a:solidFill>
                <a:latin typeface="Times New Roman" panose="02020603050405020304" pitchFamily="18" charset="0"/>
              </a:rPr>
              <a:t>Select all that apply</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5" y="1811192"/>
            <a:ext cx="7698737" cy="726017"/>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PC download</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7084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Tape Transfer</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4" y="2709184"/>
            <a:ext cx="7084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Manual entry</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Central Processing Unit (CPU)</a:t>
            </a:r>
          </a:p>
        </p:txBody>
      </p:sp>
    </p:spTree>
    <p:extLst>
      <p:ext uri="{BB962C8B-B14F-4D97-AF65-F5344CB8AC3E}">
        <p14:creationId xmlns:p14="http://schemas.microsoft.com/office/powerpoint/2010/main" val="299552864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2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2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2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67. Benefits of electronic billing include all of the following except:  (</a:t>
            </a:r>
            <a:r>
              <a:rPr lang="en-US" b="1"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5" y="1811193"/>
            <a:ext cx="4798375" cy="474808"/>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Better Follow-up capabilities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132367"/>
            <a:ext cx="4798375" cy="38435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Faster submission to the payer</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4" y="2457975"/>
            <a:ext cx="4798375" cy="474808"/>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Proof of receipt</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3716305"/>
            <a:ext cx="4798375" cy="38435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Less clerical intervention</a:t>
            </a:r>
          </a:p>
        </p:txBody>
      </p:sp>
      <p:sp>
        <p:nvSpPr>
          <p:cNvPr id="4" name="Rounded Rectangle 3">
            <a:extLst>
              <a:ext uri="{FF2B5EF4-FFF2-40B4-BE49-F238E27FC236}">
                <a16:creationId xmlns:a16="http://schemas.microsoft.com/office/drawing/2014/main" id="{F626E08A-E984-8242-F29A-235838A76B3E}"/>
              </a:ext>
            </a:extLst>
          </p:cNvPr>
          <p:cNvSpPr/>
          <p:nvPr/>
        </p:nvSpPr>
        <p:spPr>
          <a:xfrm>
            <a:off x="1430973" y="4300243"/>
            <a:ext cx="4798375" cy="38435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E. Less paper</a:t>
            </a:r>
          </a:p>
        </p:txBody>
      </p:sp>
      <p:sp>
        <p:nvSpPr>
          <p:cNvPr id="5" name="Rounded Rectangle 4">
            <a:extLst>
              <a:ext uri="{FF2B5EF4-FFF2-40B4-BE49-F238E27FC236}">
                <a16:creationId xmlns:a16="http://schemas.microsoft.com/office/drawing/2014/main" id="{2B275037-50C3-7EB7-87D1-74EA38EF820F}"/>
              </a:ext>
            </a:extLst>
          </p:cNvPr>
          <p:cNvSpPr/>
          <p:nvPr/>
        </p:nvSpPr>
        <p:spPr>
          <a:xfrm>
            <a:off x="1430972" y="4884181"/>
            <a:ext cx="4798375" cy="38435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F. Increases A/R</a:t>
            </a:r>
          </a:p>
        </p:txBody>
      </p:sp>
      <p:sp>
        <p:nvSpPr>
          <p:cNvPr id="9" name="Rounded Rectangle 8">
            <a:extLst>
              <a:ext uri="{FF2B5EF4-FFF2-40B4-BE49-F238E27FC236}">
                <a16:creationId xmlns:a16="http://schemas.microsoft.com/office/drawing/2014/main" id="{1E79405F-7C92-A92A-D982-D376A9E4F306}"/>
              </a:ext>
            </a:extLst>
          </p:cNvPr>
          <p:cNvSpPr/>
          <p:nvPr/>
        </p:nvSpPr>
        <p:spPr>
          <a:xfrm>
            <a:off x="1430971" y="5422931"/>
            <a:ext cx="4798375" cy="38435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G. Faster payment floor</a:t>
            </a:r>
          </a:p>
        </p:txBody>
      </p:sp>
    </p:spTree>
    <p:extLst>
      <p:ext uri="{BB962C8B-B14F-4D97-AF65-F5344CB8AC3E}">
        <p14:creationId xmlns:p14="http://schemas.microsoft.com/office/powerpoint/2010/main" val="312277388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seq concurrent="1" nextAc="seek">
              <p:cTn id="30" restart="whenNotActive" fill="hold" evtFilter="cancelBubble" nodeType="interactiveSeq">
                <p:stCondLst>
                  <p:cond evt="onClick" delay="0">
                    <p:tgtEl>
                      <p:spTgt spid="4"/>
                    </p:tgtEl>
                  </p:cond>
                </p:stCondLst>
                <p:endSync evt="end" delay="0">
                  <p:rtn val="all"/>
                </p:endSync>
                <p:childTnLst>
                  <p:par>
                    <p:cTn id="31" fill="hold">
                      <p:stCondLst>
                        <p:cond delay="0"/>
                      </p:stCondLst>
                      <p:childTnLst>
                        <p:par>
                          <p:cTn id="32" fill="hold">
                            <p:stCondLst>
                              <p:cond delay="0"/>
                            </p:stCondLst>
                            <p:childTnLst>
                              <p:par>
                                <p:cTn id="33" presetID="1" presetClass="emph" presetSubtype="2" fill="hold" nodeType="clickEffect">
                                  <p:stCondLst>
                                    <p:cond delay="0"/>
                                  </p:stCondLst>
                                  <p:childTnLst>
                                    <p:animClr clrSpc="rgb" dir="cw">
                                      <p:cBhvr>
                                        <p:cTn id="34" dur="500" fill="hold"/>
                                        <p:tgtEl>
                                          <p:spTgt spid="4"/>
                                        </p:tgtEl>
                                        <p:attrNameLst>
                                          <p:attrName>fillcolor</p:attrName>
                                        </p:attrNameLst>
                                      </p:cBhvr>
                                      <p:to>
                                        <a:srgbClr val="F20000"/>
                                      </p:to>
                                    </p:animClr>
                                    <p:set>
                                      <p:cBhvr>
                                        <p:cTn id="35" dur="500" fill="hold"/>
                                        <p:tgtEl>
                                          <p:spTgt spid="4"/>
                                        </p:tgtEl>
                                        <p:attrNameLst>
                                          <p:attrName>fill.type</p:attrName>
                                        </p:attrNameLst>
                                      </p:cBhvr>
                                      <p:to>
                                        <p:strVal val="solid"/>
                                      </p:to>
                                    </p:set>
                                    <p:set>
                                      <p:cBhvr>
                                        <p:cTn id="36" dur="500" fill="hold"/>
                                        <p:tgtEl>
                                          <p:spTgt spid="4"/>
                                        </p:tgtEl>
                                        <p:attrNameLst>
                                          <p:attrName>fill.on</p:attrName>
                                        </p:attrNameLst>
                                      </p:cBhvr>
                                      <p:to>
                                        <p:strVal val="true"/>
                                      </p:to>
                                    </p:set>
                                  </p:childTnLst>
                                </p:cTn>
                              </p:par>
                            </p:childTnLst>
                          </p:cTn>
                        </p:par>
                      </p:childTnLst>
                    </p:cTn>
                  </p:par>
                </p:childTnLst>
              </p:cTn>
              <p:nextCondLst>
                <p:cond evt="onClick" delay="0">
                  <p:tgtEl>
                    <p:spTgt spid="4"/>
                  </p:tgtEl>
                </p:cond>
              </p:nextCondLst>
            </p:seq>
            <p:seq concurrent="1" nextAc="seek">
              <p:cTn id="37" restart="whenNotActive" fill="hold" evtFilter="cancelBubble" nodeType="interactiveSeq">
                <p:stCondLst>
                  <p:cond evt="onClick" delay="0">
                    <p:tgtEl>
                      <p:spTgt spid="5"/>
                    </p:tgtEl>
                  </p:cond>
                </p:stCondLst>
                <p:endSync evt="end" delay="0">
                  <p:rtn val="all"/>
                </p:endSync>
                <p:childTnLst>
                  <p:par>
                    <p:cTn id="38" fill="hold">
                      <p:stCondLst>
                        <p:cond delay="0"/>
                      </p:stCondLst>
                      <p:childTnLst>
                        <p:par>
                          <p:cTn id="39" fill="hold">
                            <p:stCondLst>
                              <p:cond delay="0"/>
                            </p:stCondLst>
                            <p:childTnLst>
                              <p:par>
                                <p:cTn id="40" presetID="1" presetClass="emph" presetSubtype="2" fill="hold" nodeType="clickEffect">
                                  <p:stCondLst>
                                    <p:cond delay="0"/>
                                  </p:stCondLst>
                                  <p:childTnLst>
                                    <p:animClr clrSpc="rgb" dir="cw">
                                      <p:cBhvr>
                                        <p:cTn id="41" dur="500" fill="hold"/>
                                        <p:tgtEl>
                                          <p:spTgt spid="5"/>
                                        </p:tgtEl>
                                        <p:attrNameLst>
                                          <p:attrName>fillcolor</p:attrName>
                                        </p:attrNameLst>
                                      </p:cBhvr>
                                      <p:to>
                                        <a:srgbClr val="00E200"/>
                                      </p:to>
                                    </p:animClr>
                                    <p:set>
                                      <p:cBhvr>
                                        <p:cTn id="42" dur="500" fill="hold"/>
                                        <p:tgtEl>
                                          <p:spTgt spid="5"/>
                                        </p:tgtEl>
                                        <p:attrNameLst>
                                          <p:attrName>fill.type</p:attrName>
                                        </p:attrNameLst>
                                      </p:cBhvr>
                                      <p:to>
                                        <p:strVal val="solid"/>
                                      </p:to>
                                    </p:set>
                                    <p:set>
                                      <p:cBhvr>
                                        <p:cTn id="43" dur="500" fill="hold"/>
                                        <p:tgtEl>
                                          <p:spTgt spid="5"/>
                                        </p:tgtEl>
                                        <p:attrNameLst>
                                          <p:attrName>fill.on</p:attrName>
                                        </p:attrNameLst>
                                      </p:cBhvr>
                                      <p:to>
                                        <p:strVal val="true"/>
                                      </p:to>
                                    </p:set>
                                  </p:childTnLst>
                                </p:cTn>
                              </p:par>
                            </p:childTnLst>
                          </p:cTn>
                        </p:par>
                      </p:childTnLst>
                    </p:cTn>
                  </p:par>
                </p:childTnLst>
              </p:cTn>
              <p:nextCondLst>
                <p:cond evt="onClick" delay="0">
                  <p:tgtEl>
                    <p:spTgt spid="5"/>
                  </p:tgtEl>
                </p:cond>
              </p:nextCondLst>
            </p:seq>
            <p:seq concurrent="1" nextAc="seek">
              <p:cTn id="44" restart="whenNotActive" fill="hold" evtFilter="cancelBubble" nodeType="interactiveSeq">
                <p:stCondLst>
                  <p:cond evt="onClick" delay="0">
                    <p:tgtEl>
                      <p:spTgt spid="9"/>
                    </p:tgtEl>
                  </p:cond>
                </p:stCondLst>
                <p:endSync evt="end" delay="0">
                  <p:rtn val="all"/>
                </p:endSync>
                <p:childTnLst>
                  <p:par>
                    <p:cTn id="45" fill="hold">
                      <p:stCondLst>
                        <p:cond delay="0"/>
                      </p:stCondLst>
                      <p:childTnLst>
                        <p:par>
                          <p:cTn id="46" fill="hold">
                            <p:stCondLst>
                              <p:cond delay="0"/>
                            </p:stCondLst>
                            <p:childTnLst>
                              <p:par>
                                <p:cTn id="47" presetID="1" presetClass="emph" presetSubtype="2" fill="hold" nodeType="clickEffect">
                                  <p:stCondLst>
                                    <p:cond delay="0"/>
                                  </p:stCondLst>
                                  <p:childTnLst>
                                    <p:animClr clrSpc="rgb" dir="cw">
                                      <p:cBhvr>
                                        <p:cTn id="48" dur="500" fill="hold"/>
                                        <p:tgtEl>
                                          <p:spTgt spid="9"/>
                                        </p:tgtEl>
                                        <p:attrNameLst>
                                          <p:attrName>fillcolor</p:attrName>
                                        </p:attrNameLst>
                                      </p:cBhvr>
                                      <p:to>
                                        <a:srgbClr val="F20000"/>
                                      </p:to>
                                    </p:animClr>
                                    <p:set>
                                      <p:cBhvr>
                                        <p:cTn id="49" dur="500" fill="hold"/>
                                        <p:tgtEl>
                                          <p:spTgt spid="9"/>
                                        </p:tgtEl>
                                        <p:attrNameLst>
                                          <p:attrName>fill.type</p:attrName>
                                        </p:attrNameLst>
                                      </p:cBhvr>
                                      <p:to>
                                        <p:strVal val="solid"/>
                                      </p:to>
                                    </p:set>
                                    <p:set>
                                      <p:cBhvr>
                                        <p:cTn id="50" dur="500" fill="hold"/>
                                        <p:tgtEl>
                                          <p:spTgt spid="9"/>
                                        </p:tgtEl>
                                        <p:attrNameLst>
                                          <p:attrName>fill.on</p:attrName>
                                        </p:attrNameLst>
                                      </p:cBhvr>
                                      <p:to>
                                        <p:strVal val="true"/>
                                      </p:to>
                                    </p:set>
                                  </p:childTnLst>
                                </p:cTn>
                              </p:par>
                            </p:childTnLst>
                          </p:cTn>
                        </p:par>
                      </p:childTnLst>
                    </p:cTn>
                  </p:par>
                </p:childTnLst>
              </p:cTn>
              <p:nextCondLst>
                <p:cond evt="onClick" delay="0">
                  <p:tgtEl>
                    <p:spTgt spid="9"/>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68. The Medicare Code Editor (MCE) software edits claims to detect incorrect billing data.  The MCE addresses three types of edits to support the assignment of an MS-DRG.  The three types of edits are: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5" y="1811192"/>
            <a:ext cx="7698737" cy="726017"/>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Code edits, provider edits, clinical edits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7084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Clinical edits, payer edits, provider edits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4" y="2709184"/>
            <a:ext cx="7084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Code edits, coverage edits, payer edits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Code edits, coverage edits, clinical edits</a:t>
            </a:r>
          </a:p>
        </p:txBody>
      </p:sp>
    </p:spTree>
    <p:extLst>
      <p:ext uri="{BB962C8B-B14F-4D97-AF65-F5344CB8AC3E}">
        <p14:creationId xmlns:p14="http://schemas.microsoft.com/office/powerpoint/2010/main" val="357193962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2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69. A ‘clean claim’ is one in which: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5" y="1811192"/>
            <a:ext cx="7698737" cy="726017"/>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Will pass the Common Working File edits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7084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If investigated, does not require contact with the provider, beneficiary or Social Security Administration</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4" y="2709184"/>
            <a:ext cx="7084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Is processed electronically</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All of the above</a:t>
            </a:r>
          </a:p>
        </p:txBody>
      </p:sp>
    </p:spTree>
    <p:extLst>
      <p:ext uri="{BB962C8B-B14F-4D97-AF65-F5344CB8AC3E}">
        <p14:creationId xmlns:p14="http://schemas.microsoft.com/office/powerpoint/2010/main" val="207904238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2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71. NCCI was introduced to: </a:t>
            </a:r>
            <a:endParaRPr lang="en-US" dirty="0">
              <a:solidFill>
                <a:srgbClr val="000000"/>
              </a:solidFill>
              <a:effectLst/>
              <a:latin typeface="Times New Roman" panose="02020603050405020304" pitchFamily="18" charset="0"/>
            </a:endParaRPr>
          </a:p>
          <a:p>
            <a:r>
              <a:rPr lang="en-US" b="1" dirty="0">
                <a:solidFill>
                  <a:srgbClr val="000000"/>
                </a:solidFill>
                <a:latin typeface="Times New Roman" panose="02020603050405020304" pitchFamily="18" charset="0"/>
              </a:rPr>
              <a:t>(</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5" y="1811192"/>
            <a:ext cx="7698737" cy="726017"/>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Establish standards of medical billing</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7084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All of the above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4" y="2709184"/>
            <a:ext cx="7084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Identify codes that may be a potential for fraud and </a:t>
            </a:r>
            <a:r>
              <a:rPr lang="en-US" dirty="0" err="1"/>
              <a:t>abose</a:t>
            </a:r>
            <a:endParaRPr lang="en-US" dirty="0"/>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376456978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2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72. Medically Unlikely Edits (MUE) helps to prevent what?: </a:t>
            </a:r>
            <a:endParaRPr lang="en-US" dirty="0">
              <a:solidFill>
                <a:srgbClr val="000000"/>
              </a:solidFill>
              <a:effectLst/>
              <a:latin typeface="Times New Roman" panose="02020603050405020304" pitchFamily="18" charset="0"/>
            </a:endParaRPr>
          </a:p>
          <a:p>
            <a:r>
              <a:rPr lang="en-US" b="1" dirty="0">
                <a:solidFill>
                  <a:srgbClr val="000000"/>
                </a:solidFill>
                <a:latin typeface="Times New Roman" panose="02020603050405020304" pitchFamily="18" charset="0"/>
              </a:rPr>
              <a:t>(</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5" y="1811192"/>
            <a:ext cx="7698737" cy="726017"/>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Incorrect demographics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7084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Incorrect coding</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4" y="2709184"/>
            <a:ext cx="7084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Inappropriate payments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6769554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2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73. A compliance plan is developed to help a provider avoid, find, and remedy instances of noncompliance with rules and regulations.  The OIG lists seven elements of a compliance plan which includes all of the following except:  (</a:t>
            </a:r>
            <a:r>
              <a:rPr lang="en-US" b="1"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5" y="1811193"/>
            <a:ext cx="4798375" cy="474808"/>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Yearly ethics training for staff physicians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132367"/>
            <a:ext cx="4798375" cy="38435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Effective lines of communication</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4" y="2457975"/>
            <a:ext cx="4798375" cy="474808"/>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Written policies and procedures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3716305"/>
            <a:ext cx="4798375" cy="38435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Auditing and monitoring</a:t>
            </a:r>
          </a:p>
        </p:txBody>
      </p:sp>
      <p:sp>
        <p:nvSpPr>
          <p:cNvPr id="4" name="Rounded Rectangle 3">
            <a:extLst>
              <a:ext uri="{FF2B5EF4-FFF2-40B4-BE49-F238E27FC236}">
                <a16:creationId xmlns:a16="http://schemas.microsoft.com/office/drawing/2014/main" id="{F626E08A-E984-8242-F29A-235838A76B3E}"/>
              </a:ext>
            </a:extLst>
          </p:cNvPr>
          <p:cNvSpPr/>
          <p:nvPr/>
        </p:nvSpPr>
        <p:spPr>
          <a:xfrm>
            <a:off x="1430973" y="4300243"/>
            <a:ext cx="6427152" cy="38435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E. Designated Compliance Officer and compliance committee</a:t>
            </a:r>
          </a:p>
        </p:txBody>
      </p:sp>
      <p:sp>
        <p:nvSpPr>
          <p:cNvPr id="5" name="Rounded Rectangle 4">
            <a:extLst>
              <a:ext uri="{FF2B5EF4-FFF2-40B4-BE49-F238E27FC236}">
                <a16:creationId xmlns:a16="http://schemas.microsoft.com/office/drawing/2014/main" id="{2B275037-50C3-7EB7-87D1-74EA38EF820F}"/>
              </a:ext>
            </a:extLst>
          </p:cNvPr>
          <p:cNvSpPr/>
          <p:nvPr/>
        </p:nvSpPr>
        <p:spPr>
          <a:xfrm>
            <a:off x="1430972" y="4884181"/>
            <a:ext cx="6798628" cy="38435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F. Responding to offenses and developing corrective action plans</a:t>
            </a:r>
          </a:p>
        </p:txBody>
      </p:sp>
      <p:sp>
        <p:nvSpPr>
          <p:cNvPr id="9" name="Rounded Rectangle 8">
            <a:extLst>
              <a:ext uri="{FF2B5EF4-FFF2-40B4-BE49-F238E27FC236}">
                <a16:creationId xmlns:a16="http://schemas.microsoft.com/office/drawing/2014/main" id="{1E79405F-7C92-A92A-D982-D376A9E4F306}"/>
              </a:ext>
            </a:extLst>
          </p:cNvPr>
          <p:cNvSpPr/>
          <p:nvPr/>
        </p:nvSpPr>
        <p:spPr>
          <a:xfrm>
            <a:off x="1430971" y="5422931"/>
            <a:ext cx="6798628" cy="38435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G. Enforced standards and well-publicized disciplinary procedures</a:t>
            </a:r>
          </a:p>
        </p:txBody>
      </p:sp>
      <p:sp>
        <p:nvSpPr>
          <p:cNvPr id="10" name="Rounded Rectangle 9">
            <a:extLst>
              <a:ext uri="{FF2B5EF4-FFF2-40B4-BE49-F238E27FC236}">
                <a16:creationId xmlns:a16="http://schemas.microsoft.com/office/drawing/2014/main" id="{5F06E0B8-617E-4DDC-9D22-5194D90A1744}"/>
              </a:ext>
            </a:extLst>
          </p:cNvPr>
          <p:cNvSpPr/>
          <p:nvPr/>
        </p:nvSpPr>
        <p:spPr>
          <a:xfrm>
            <a:off x="1430971" y="6034620"/>
            <a:ext cx="6798628" cy="38435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F. Effective training and education</a:t>
            </a:r>
          </a:p>
        </p:txBody>
      </p:sp>
    </p:spTree>
    <p:extLst>
      <p:ext uri="{BB962C8B-B14F-4D97-AF65-F5344CB8AC3E}">
        <p14:creationId xmlns:p14="http://schemas.microsoft.com/office/powerpoint/2010/main" val="19210119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seq concurrent="1" nextAc="seek">
              <p:cTn id="30" restart="whenNotActive" fill="hold" evtFilter="cancelBubble" nodeType="interactiveSeq">
                <p:stCondLst>
                  <p:cond evt="onClick" delay="0">
                    <p:tgtEl>
                      <p:spTgt spid="4"/>
                    </p:tgtEl>
                  </p:cond>
                </p:stCondLst>
                <p:endSync evt="end" delay="0">
                  <p:rtn val="all"/>
                </p:endSync>
                <p:childTnLst>
                  <p:par>
                    <p:cTn id="31" fill="hold">
                      <p:stCondLst>
                        <p:cond delay="0"/>
                      </p:stCondLst>
                      <p:childTnLst>
                        <p:par>
                          <p:cTn id="32" fill="hold">
                            <p:stCondLst>
                              <p:cond delay="0"/>
                            </p:stCondLst>
                            <p:childTnLst>
                              <p:par>
                                <p:cTn id="33" presetID="1" presetClass="emph" presetSubtype="2" fill="hold" nodeType="clickEffect">
                                  <p:stCondLst>
                                    <p:cond delay="0"/>
                                  </p:stCondLst>
                                  <p:childTnLst>
                                    <p:animClr clrSpc="rgb" dir="cw">
                                      <p:cBhvr>
                                        <p:cTn id="34" dur="500" fill="hold"/>
                                        <p:tgtEl>
                                          <p:spTgt spid="4"/>
                                        </p:tgtEl>
                                        <p:attrNameLst>
                                          <p:attrName>fillcolor</p:attrName>
                                        </p:attrNameLst>
                                      </p:cBhvr>
                                      <p:to>
                                        <a:srgbClr val="F20000"/>
                                      </p:to>
                                    </p:animClr>
                                    <p:set>
                                      <p:cBhvr>
                                        <p:cTn id="35" dur="500" fill="hold"/>
                                        <p:tgtEl>
                                          <p:spTgt spid="4"/>
                                        </p:tgtEl>
                                        <p:attrNameLst>
                                          <p:attrName>fill.type</p:attrName>
                                        </p:attrNameLst>
                                      </p:cBhvr>
                                      <p:to>
                                        <p:strVal val="solid"/>
                                      </p:to>
                                    </p:set>
                                    <p:set>
                                      <p:cBhvr>
                                        <p:cTn id="36" dur="500" fill="hold"/>
                                        <p:tgtEl>
                                          <p:spTgt spid="4"/>
                                        </p:tgtEl>
                                        <p:attrNameLst>
                                          <p:attrName>fill.on</p:attrName>
                                        </p:attrNameLst>
                                      </p:cBhvr>
                                      <p:to>
                                        <p:strVal val="true"/>
                                      </p:to>
                                    </p:set>
                                  </p:childTnLst>
                                </p:cTn>
                              </p:par>
                            </p:childTnLst>
                          </p:cTn>
                        </p:par>
                      </p:childTnLst>
                    </p:cTn>
                  </p:par>
                </p:childTnLst>
              </p:cTn>
              <p:nextCondLst>
                <p:cond evt="onClick" delay="0">
                  <p:tgtEl>
                    <p:spTgt spid="4"/>
                  </p:tgtEl>
                </p:cond>
              </p:nextCondLst>
            </p:seq>
            <p:seq concurrent="1" nextAc="seek">
              <p:cTn id="37" restart="whenNotActive" fill="hold" evtFilter="cancelBubble" nodeType="interactiveSeq">
                <p:stCondLst>
                  <p:cond evt="onClick" delay="0">
                    <p:tgtEl>
                      <p:spTgt spid="5"/>
                    </p:tgtEl>
                  </p:cond>
                </p:stCondLst>
                <p:endSync evt="end" delay="0">
                  <p:rtn val="all"/>
                </p:endSync>
                <p:childTnLst>
                  <p:par>
                    <p:cTn id="38" fill="hold">
                      <p:stCondLst>
                        <p:cond delay="0"/>
                      </p:stCondLst>
                      <p:childTnLst>
                        <p:par>
                          <p:cTn id="39" fill="hold">
                            <p:stCondLst>
                              <p:cond delay="0"/>
                            </p:stCondLst>
                            <p:childTnLst>
                              <p:par>
                                <p:cTn id="40" presetID="1" presetClass="emph" presetSubtype="2" fill="hold" nodeType="clickEffect">
                                  <p:stCondLst>
                                    <p:cond delay="0"/>
                                  </p:stCondLst>
                                  <p:childTnLst>
                                    <p:animClr clrSpc="rgb" dir="cw">
                                      <p:cBhvr>
                                        <p:cTn id="41" dur="500" fill="hold"/>
                                        <p:tgtEl>
                                          <p:spTgt spid="5"/>
                                        </p:tgtEl>
                                        <p:attrNameLst>
                                          <p:attrName>fillcolor</p:attrName>
                                        </p:attrNameLst>
                                      </p:cBhvr>
                                      <p:to>
                                        <a:srgbClr val="F20000"/>
                                      </p:to>
                                    </p:animClr>
                                    <p:set>
                                      <p:cBhvr>
                                        <p:cTn id="42" dur="500" fill="hold"/>
                                        <p:tgtEl>
                                          <p:spTgt spid="5"/>
                                        </p:tgtEl>
                                        <p:attrNameLst>
                                          <p:attrName>fill.type</p:attrName>
                                        </p:attrNameLst>
                                      </p:cBhvr>
                                      <p:to>
                                        <p:strVal val="solid"/>
                                      </p:to>
                                    </p:set>
                                    <p:set>
                                      <p:cBhvr>
                                        <p:cTn id="43" dur="500" fill="hold"/>
                                        <p:tgtEl>
                                          <p:spTgt spid="5"/>
                                        </p:tgtEl>
                                        <p:attrNameLst>
                                          <p:attrName>fill.on</p:attrName>
                                        </p:attrNameLst>
                                      </p:cBhvr>
                                      <p:to>
                                        <p:strVal val="true"/>
                                      </p:to>
                                    </p:set>
                                  </p:childTnLst>
                                </p:cTn>
                              </p:par>
                            </p:childTnLst>
                          </p:cTn>
                        </p:par>
                      </p:childTnLst>
                    </p:cTn>
                  </p:par>
                </p:childTnLst>
              </p:cTn>
              <p:nextCondLst>
                <p:cond evt="onClick" delay="0">
                  <p:tgtEl>
                    <p:spTgt spid="5"/>
                  </p:tgtEl>
                </p:cond>
              </p:nextCondLst>
            </p:seq>
            <p:seq concurrent="1" nextAc="seek">
              <p:cTn id="44" restart="whenNotActive" fill="hold" evtFilter="cancelBubble" nodeType="interactiveSeq">
                <p:stCondLst>
                  <p:cond evt="onClick" delay="0">
                    <p:tgtEl>
                      <p:spTgt spid="9"/>
                    </p:tgtEl>
                  </p:cond>
                </p:stCondLst>
                <p:endSync evt="end" delay="0">
                  <p:rtn val="all"/>
                </p:endSync>
                <p:childTnLst>
                  <p:par>
                    <p:cTn id="45" fill="hold">
                      <p:stCondLst>
                        <p:cond delay="0"/>
                      </p:stCondLst>
                      <p:childTnLst>
                        <p:par>
                          <p:cTn id="46" fill="hold">
                            <p:stCondLst>
                              <p:cond delay="0"/>
                            </p:stCondLst>
                            <p:childTnLst>
                              <p:par>
                                <p:cTn id="47" presetID="1" presetClass="emph" presetSubtype="2" fill="hold" nodeType="clickEffect">
                                  <p:stCondLst>
                                    <p:cond delay="0"/>
                                  </p:stCondLst>
                                  <p:childTnLst>
                                    <p:animClr clrSpc="rgb" dir="cw">
                                      <p:cBhvr>
                                        <p:cTn id="48" dur="500" fill="hold"/>
                                        <p:tgtEl>
                                          <p:spTgt spid="9"/>
                                        </p:tgtEl>
                                        <p:attrNameLst>
                                          <p:attrName>fillcolor</p:attrName>
                                        </p:attrNameLst>
                                      </p:cBhvr>
                                      <p:to>
                                        <a:srgbClr val="F20000"/>
                                      </p:to>
                                    </p:animClr>
                                    <p:set>
                                      <p:cBhvr>
                                        <p:cTn id="49" dur="500" fill="hold"/>
                                        <p:tgtEl>
                                          <p:spTgt spid="9"/>
                                        </p:tgtEl>
                                        <p:attrNameLst>
                                          <p:attrName>fill.type</p:attrName>
                                        </p:attrNameLst>
                                      </p:cBhvr>
                                      <p:to>
                                        <p:strVal val="solid"/>
                                      </p:to>
                                    </p:set>
                                    <p:set>
                                      <p:cBhvr>
                                        <p:cTn id="50" dur="500" fill="hold"/>
                                        <p:tgtEl>
                                          <p:spTgt spid="9"/>
                                        </p:tgtEl>
                                        <p:attrNameLst>
                                          <p:attrName>fill.on</p:attrName>
                                        </p:attrNameLst>
                                      </p:cBhvr>
                                      <p:to>
                                        <p:strVal val="true"/>
                                      </p:to>
                                    </p:set>
                                  </p:childTnLst>
                                </p:cTn>
                              </p:par>
                            </p:childTnLst>
                          </p:cTn>
                        </p:par>
                      </p:childTnLst>
                    </p:cTn>
                  </p:par>
                </p:childTnLst>
              </p:cTn>
              <p:nextCondLst>
                <p:cond evt="onClick" delay="0">
                  <p:tgtEl>
                    <p:spTgt spid="9"/>
                  </p:tgtEl>
                </p:cond>
              </p:nextCondLst>
            </p:seq>
            <p:seq concurrent="1" nextAc="seek">
              <p:cTn id="51" restart="whenNotActive" fill="hold" evtFilter="cancelBubble" nodeType="interactiveSeq">
                <p:stCondLst>
                  <p:cond evt="onClick" delay="0">
                    <p:tgtEl>
                      <p:spTgt spid="10"/>
                    </p:tgtEl>
                  </p:cond>
                </p:stCondLst>
                <p:endSync evt="end" delay="0">
                  <p:rtn val="all"/>
                </p:endSync>
                <p:childTnLst>
                  <p:par>
                    <p:cTn id="52" fill="hold">
                      <p:stCondLst>
                        <p:cond delay="0"/>
                      </p:stCondLst>
                      <p:childTnLst>
                        <p:par>
                          <p:cTn id="53" fill="hold">
                            <p:stCondLst>
                              <p:cond delay="0"/>
                            </p:stCondLst>
                            <p:childTnLst>
                              <p:par>
                                <p:cTn id="54" presetID="1" presetClass="emph" presetSubtype="2" fill="hold" nodeType="clickEffect">
                                  <p:stCondLst>
                                    <p:cond delay="0"/>
                                  </p:stCondLst>
                                  <p:childTnLst>
                                    <p:animClr clrSpc="rgb" dir="cw">
                                      <p:cBhvr>
                                        <p:cTn id="55" dur="500" fill="hold"/>
                                        <p:tgtEl>
                                          <p:spTgt spid="10"/>
                                        </p:tgtEl>
                                        <p:attrNameLst>
                                          <p:attrName>fillcolor</p:attrName>
                                        </p:attrNameLst>
                                      </p:cBhvr>
                                      <p:to>
                                        <a:srgbClr val="F20000"/>
                                      </p:to>
                                    </p:animClr>
                                    <p:set>
                                      <p:cBhvr>
                                        <p:cTn id="56" dur="500" fill="hold"/>
                                        <p:tgtEl>
                                          <p:spTgt spid="10"/>
                                        </p:tgtEl>
                                        <p:attrNameLst>
                                          <p:attrName>fill.type</p:attrName>
                                        </p:attrNameLst>
                                      </p:cBhvr>
                                      <p:to>
                                        <p:strVal val="solid"/>
                                      </p:to>
                                    </p:set>
                                    <p:set>
                                      <p:cBhvr>
                                        <p:cTn id="57" dur="500" fill="hold"/>
                                        <p:tgtEl>
                                          <p:spTgt spid="10"/>
                                        </p:tgtEl>
                                        <p:attrNameLst>
                                          <p:attrName>fill.on</p:attrName>
                                        </p:attrNameLst>
                                      </p:cBhvr>
                                      <p:to>
                                        <p:strVal val="true"/>
                                      </p:to>
                                    </p:set>
                                  </p:childTnLst>
                                </p:cTn>
                              </p:par>
                            </p:childTnLst>
                          </p:cTn>
                        </p:par>
                      </p:childTnLst>
                    </p:cTn>
                  </p:par>
                </p:childTnLst>
              </p:cTn>
              <p:nextCondLst>
                <p:cond evt="onClick" delay="0">
                  <p:tgtEl>
                    <p:spTgt spid="10"/>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effectLst/>
                <a:latin typeface="Times New Roman" panose="02020603050405020304" pitchFamily="18" charset="0"/>
              </a:rPr>
              <a:t>74. When timely-filing limits are not met: </a:t>
            </a:r>
            <a:r>
              <a:rPr lang="en-US" b="1" dirty="0">
                <a:solidFill>
                  <a:srgbClr val="000000"/>
                </a:solidFill>
                <a:latin typeface="Times New Roman" panose="02020603050405020304" pitchFamily="18" charset="0"/>
              </a:rPr>
              <a:t>(</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5" y="1811192"/>
            <a:ext cx="7698737" cy="726017"/>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Medicare will pay a smaller portion of the bill</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607175"/>
            <a:ext cx="7084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The patient is billed for the entire balance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4" y="2709184"/>
            <a:ext cx="7084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The patient is billed the Medicare allowed amount</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4387579"/>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The claim is written off, the patient is not allowed to be billed</a:t>
            </a:r>
          </a:p>
        </p:txBody>
      </p:sp>
    </p:spTree>
    <p:extLst>
      <p:ext uri="{BB962C8B-B14F-4D97-AF65-F5344CB8AC3E}">
        <p14:creationId xmlns:p14="http://schemas.microsoft.com/office/powerpoint/2010/main" val="19162941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2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5CF77-59E9-EFCF-9B4F-182C093F811C}"/>
              </a:ext>
            </a:extLst>
          </p:cNvPr>
          <p:cNvSpPr>
            <a:spLocks noGrp="1"/>
          </p:cNvSpPr>
          <p:nvPr>
            <p:ph type="title"/>
          </p:nvPr>
        </p:nvSpPr>
        <p:spPr/>
        <p:txBody>
          <a:bodyPr/>
          <a:lstStyle/>
          <a:p>
            <a:r>
              <a:rPr lang="en-US" dirty="0"/>
              <a:t>Section 3 – Collections</a:t>
            </a:r>
          </a:p>
        </p:txBody>
      </p:sp>
      <p:pic>
        <p:nvPicPr>
          <p:cNvPr id="11" name="Content Placeholder 10" descr="Books on a shelf">
            <a:extLst>
              <a:ext uri="{FF2B5EF4-FFF2-40B4-BE49-F238E27FC236}">
                <a16:creationId xmlns:a16="http://schemas.microsoft.com/office/drawing/2014/main" id="{0F66248F-F0A5-2DD2-9F8F-0FF5854C4C5E}"/>
              </a:ext>
            </a:extLst>
          </p:cNvPr>
          <p:cNvPicPr>
            <a:picLocks noGrp="1" noChangeAspect="1"/>
          </p:cNvPicPr>
          <p:nvPr>
            <p:ph idx="1"/>
          </p:nvPr>
        </p:nvPicPr>
        <p:blipFill>
          <a:blip r:embed="rId2"/>
          <a:stretch>
            <a:fillRect/>
          </a:stretch>
        </p:blipFill>
        <p:spPr>
          <a:xfrm>
            <a:off x="2834213" y="1825625"/>
            <a:ext cx="6523573" cy="4351338"/>
          </a:xfrm>
        </p:spPr>
      </p:pic>
      <p:sp>
        <p:nvSpPr>
          <p:cNvPr id="3" name="Action Button: Home 2">
            <a:hlinkClick r:id="" action="ppaction://hlinkshowjump?jump=firstslide" highlightClick="1"/>
            <a:extLst>
              <a:ext uri="{FF2B5EF4-FFF2-40B4-BE49-F238E27FC236}">
                <a16:creationId xmlns:a16="http://schemas.microsoft.com/office/drawing/2014/main" id="{57D40402-F59C-2596-DB71-3D4EEB2E712B}"/>
              </a:ext>
            </a:extLst>
          </p:cNvPr>
          <p:cNvSpPr/>
          <p:nvPr/>
        </p:nvSpPr>
        <p:spPr>
          <a:xfrm>
            <a:off x="11521440" y="6176963"/>
            <a:ext cx="542544" cy="521208"/>
          </a:xfrm>
          <a:prstGeom prst="actionButtonHo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20027515"/>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1. A service provided that is never expected to result in cash flow.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73204"/>
            <a:ext cx="3930732" cy="76648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Indigent</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835070"/>
            <a:ext cx="3930732" cy="766485"/>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Judgment</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852106"/>
            <a:ext cx="3930732" cy="766485"/>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Charity care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818033"/>
            <a:ext cx="3930732" cy="766485"/>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Bad debt</a:t>
            </a:r>
          </a:p>
        </p:txBody>
      </p:sp>
    </p:spTree>
    <p:extLst>
      <p:ext uri="{BB962C8B-B14F-4D97-AF65-F5344CB8AC3E}">
        <p14:creationId xmlns:p14="http://schemas.microsoft.com/office/powerpoint/2010/main" val="272641393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0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DE13"/>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2. An individual who has no means of paying for medical services?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54295"/>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Unemployed</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Indigent</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Charity recipient</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289817442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2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3. An uncollectable account resulting from the extension of credit?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54295"/>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Judgment</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Charity</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Bad debt</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Liability</a:t>
            </a:r>
          </a:p>
        </p:txBody>
      </p:sp>
    </p:spTree>
    <p:extLst>
      <p:ext uri="{BB962C8B-B14F-4D97-AF65-F5344CB8AC3E}">
        <p14:creationId xmlns:p14="http://schemas.microsoft.com/office/powerpoint/2010/main" val="87344688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0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2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4.  A legally verified claim against a debtor validated by the court.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54295"/>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Judgment</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Statute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Tort liability</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t>
            </a:r>
            <a:r>
              <a:rPr lang="en-US" dirty="0" err="1"/>
              <a:t>Lein</a:t>
            </a:r>
            <a:endParaRPr lang="en-US" dirty="0"/>
          </a:p>
        </p:txBody>
      </p:sp>
    </p:spTree>
    <p:extLst>
      <p:ext uri="{BB962C8B-B14F-4D97-AF65-F5344CB8AC3E}">
        <p14:creationId xmlns:p14="http://schemas.microsoft.com/office/powerpoint/2010/main" val="35671741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5.  A recorded claim against real or personal property, generally arising out of a debt.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54295"/>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Judgment</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a:t>
            </a:r>
            <a:r>
              <a:rPr lang="en-US" dirty="0" err="1"/>
              <a:t>Lein</a:t>
            </a:r>
            <a:endParaRPr lang="en-US" dirty="0"/>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Tort</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Liability</a:t>
            </a:r>
          </a:p>
        </p:txBody>
      </p:sp>
    </p:spTree>
    <p:extLst>
      <p:ext uri="{BB962C8B-B14F-4D97-AF65-F5344CB8AC3E}">
        <p14:creationId xmlns:p14="http://schemas.microsoft.com/office/powerpoint/2010/main" val="202143730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2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6.  A liability for an injury or wrongdoing by one person to another resulting from a breach of legal duty.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54295"/>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Tort Liability</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Statute liability</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a:t>
            </a:r>
            <a:r>
              <a:rPr lang="en-US" dirty="0" err="1"/>
              <a:t>Lein</a:t>
            </a:r>
            <a:endParaRPr lang="en-US" dirty="0"/>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Judgment</a:t>
            </a:r>
          </a:p>
        </p:txBody>
      </p:sp>
    </p:spTree>
    <p:extLst>
      <p:ext uri="{BB962C8B-B14F-4D97-AF65-F5344CB8AC3E}">
        <p14:creationId xmlns:p14="http://schemas.microsoft.com/office/powerpoint/2010/main" val="319489698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7.  The amount of time in which a debt must be collected before it is deemed too old. (</a:t>
            </a:r>
            <a:r>
              <a:rPr lang="en-US" b="1" i="1" dirty="0">
                <a:solidFill>
                  <a:srgbClr val="000000"/>
                </a:solidFill>
                <a:latin typeface="Times New Roman" panose="02020603050405020304" pitchFamily="18" charset="0"/>
              </a:rPr>
              <a:t>Choose one</a:t>
            </a:r>
            <a:r>
              <a:rPr lang="en-US" b="1" dirty="0">
                <a:solidFill>
                  <a:srgbClr val="000000"/>
                </a:solidFill>
                <a:effectLst/>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54295"/>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a:t>
            </a:r>
            <a:r>
              <a:rPr lang="en-US" dirty="0" err="1"/>
              <a:t>Lein</a:t>
            </a:r>
            <a:r>
              <a:rPr lang="en-US" dirty="0"/>
              <a:t> limitations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Judgment limits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Statute of limitations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111015707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2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8. An effective collection policy should include all of the following except:  (</a:t>
            </a:r>
            <a:r>
              <a:rPr lang="en-US" b="1"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5" y="1811193"/>
            <a:ext cx="4798375" cy="474808"/>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Determination of responsible party</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132367"/>
            <a:ext cx="4798375" cy="38435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Process for handling errors and complaints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4" y="2457975"/>
            <a:ext cx="4798375" cy="474808"/>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Discount policy</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3716305"/>
            <a:ext cx="4798375" cy="38435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Admission policy</a:t>
            </a:r>
          </a:p>
        </p:txBody>
      </p:sp>
      <p:sp>
        <p:nvSpPr>
          <p:cNvPr id="4" name="Rounded Rectangle 3">
            <a:extLst>
              <a:ext uri="{FF2B5EF4-FFF2-40B4-BE49-F238E27FC236}">
                <a16:creationId xmlns:a16="http://schemas.microsoft.com/office/drawing/2014/main" id="{F626E08A-E984-8242-F29A-235838A76B3E}"/>
              </a:ext>
            </a:extLst>
          </p:cNvPr>
          <p:cNvSpPr/>
          <p:nvPr/>
        </p:nvSpPr>
        <p:spPr>
          <a:xfrm>
            <a:off x="1430973" y="4300243"/>
            <a:ext cx="6427152" cy="38435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E. Contract amount implications</a:t>
            </a:r>
          </a:p>
        </p:txBody>
      </p:sp>
      <p:sp>
        <p:nvSpPr>
          <p:cNvPr id="5" name="Rounded Rectangle 4">
            <a:extLst>
              <a:ext uri="{FF2B5EF4-FFF2-40B4-BE49-F238E27FC236}">
                <a16:creationId xmlns:a16="http://schemas.microsoft.com/office/drawing/2014/main" id="{2B275037-50C3-7EB7-87D1-74EA38EF820F}"/>
              </a:ext>
            </a:extLst>
          </p:cNvPr>
          <p:cNvSpPr/>
          <p:nvPr/>
        </p:nvSpPr>
        <p:spPr>
          <a:xfrm>
            <a:off x="1430972" y="4884181"/>
            <a:ext cx="6798628" cy="38435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F. Minimum acceptable payments</a:t>
            </a:r>
          </a:p>
        </p:txBody>
      </p:sp>
      <p:sp>
        <p:nvSpPr>
          <p:cNvPr id="9" name="Rounded Rectangle 8">
            <a:extLst>
              <a:ext uri="{FF2B5EF4-FFF2-40B4-BE49-F238E27FC236}">
                <a16:creationId xmlns:a16="http://schemas.microsoft.com/office/drawing/2014/main" id="{1E79405F-7C92-A92A-D982-D376A9E4F306}"/>
              </a:ext>
            </a:extLst>
          </p:cNvPr>
          <p:cNvSpPr/>
          <p:nvPr/>
        </p:nvSpPr>
        <p:spPr>
          <a:xfrm>
            <a:off x="1430971" y="5422931"/>
            <a:ext cx="6798628" cy="38435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G. Timely billing rules</a:t>
            </a:r>
          </a:p>
        </p:txBody>
      </p:sp>
    </p:spTree>
    <p:extLst>
      <p:ext uri="{BB962C8B-B14F-4D97-AF65-F5344CB8AC3E}">
        <p14:creationId xmlns:p14="http://schemas.microsoft.com/office/powerpoint/2010/main" val="24083820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seq concurrent="1" nextAc="seek">
              <p:cTn id="30" restart="whenNotActive" fill="hold" evtFilter="cancelBubble" nodeType="interactiveSeq">
                <p:stCondLst>
                  <p:cond evt="onClick" delay="0">
                    <p:tgtEl>
                      <p:spTgt spid="4"/>
                    </p:tgtEl>
                  </p:cond>
                </p:stCondLst>
                <p:endSync evt="end" delay="0">
                  <p:rtn val="all"/>
                </p:endSync>
                <p:childTnLst>
                  <p:par>
                    <p:cTn id="31" fill="hold">
                      <p:stCondLst>
                        <p:cond delay="0"/>
                      </p:stCondLst>
                      <p:childTnLst>
                        <p:par>
                          <p:cTn id="32" fill="hold">
                            <p:stCondLst>
                              <p:cond delay="0"/>
                            </p:stCondLst>
                            <p:childTnLst>
                              <p:par>
                                <p:cTn id="33" presetID="1" presetClass="emph" presetSubtype="2" fill="hold" nodeType="clickEffect">
                                  <p:stCondLst>
                                    <p:cond delay="0"/>
                                  </p:stCondLst>
                                  <p:childTnLst>
                                    <p:animClr clrSpc="rgb" dir="cw">
                                      <p:cBhvr>
                                        <p:cTn id="34" dur="500" fill="hold"/>
                                        <p:tgtEl>
                                          <p:spTgt spid="4"/>
                                        </p:tgtEl>
                                        <p:attrNameLst>
                                          <p:attrName>fillcolor</p:attrName>
                                        </p:attrNameLst>
                                      </p:cBhvr>
                                      <p:to>
                                        <a:srgbClr val="F20000"/>
                                      </p:to>
                                    </p:animClr>
                                    <p:set>
                                      <p:cBhvr>
                                        <p:cTn id="35" dur="500" fill="hold"/>
                                        <p:tgtEl>
                                          <p:spTgt spid="4"/>
                                        </p:tgtEl>
                                        <p:attrNameLst>
                                          <p:attrName>fill.type</p:attrName>
                                        </p:attrNameLst>
                                      </p:cBhvr>
                                      <p:to>
                                        <p:strVal val="solid"/>
                                      </p:to>
                                    </p:set>
                                    <p:set>
                                      <p:cBhvr>
                                        <p:cTn id="36" dur="500" fill="hold"/>
                                        <p:tgtEl>
                                          <p:spTgt spid="4"/>
                                        </p:tgtEl>
                                        <p:attrNameLst>
                                          <p:attrName>fill.on</p:attrName>
                                        </p:attrNameLst>
                                      </p:cBhvr>
                                      <p:to>
                                        <p:strVal val="true"/>
                                      </p:to>
                                    </p:set>
                                  </p:childTnLst>
                                </p:cTn>
                              </p:par>
                            </p:childTnLst>
                          </p:cTn>
                        </p:par>
                      </p:childTnLst>
                    </p:cTn>
                  </p:par>
                </p:childTnLst>
              </p:cTn>
              <p:nextCondLst>
                <p:cond evt="onClick" delay="0">
                  <p:tgtEl>
                    <p:spTgt spid="4"/>
                  </p:tgtEl>
                </p:cond>
              </p:nextCondLst>
            </p:seq>
            <p:seq concurrent="1" nextAc="seek">
              <p:cTn id="37" restart="whenNotActive" fill="hold" evtFilter="cancelBubble" nodeType="interactiveSeq">
                <p:stCondLst>
                  <p:cond evt="onClick" delay="0">
                    <p:tgtEl>
                      <p:spTgt spid="5"/>
                    </p:tgtEl>
                  </p:cond>
                </p:stCondLst>
                <p:endSync evt="end" delay="0">
                  <p:rtn val="all"/>
                </p:endSync>
                <p:childTnLst>
                  <p:par>
                    <p:cTn id="38" fill="hold">
                      <p:stCondLst>
                        <p:cond delay="0"/>
                      </p:stCondLst>
                      <p:childTnLst>
                        <p:par>
                          <p:cTn id="39" fill="hold">
                            <p:stCondLst>
                              <p:cond delay="0"/>
                            </p:stCondLst>
                            <p:childTnLst>
                              <p:par>
                                <p:cTn id="40" presetID="1" presetClass="emph" presetSubtype="2" fill="hold" nodeType="clickEffect">
                                  <p:stCondLst>
                                    <p:cond delay="0"/>
                                  </p:stCondLst>
                                  <p:childTnLst>
                                    <p:animClr clrSpc="rgb" dir="cw">
                                      <p:cBhvr>
                                        <p:cTn id="41" dur="500" fill="hold"/>
                                        <p:tgtEl>
                                          <p:spTgt spid="5"/>
                                        </p:tgtEl>
                                        <p:attrNameLst>
                                          <p:attrName>fillcolor</p:attrName>
                                        </p:attrNameLst>
                                      </p:cBhvr>
                                      <p:to>
                                        <a:srgbClr val="F20000"/>
                                      </p:to>
                                    </p:animClr>
                                    <p:set>
                                      <p:cBhvr>
                                        <p:cTn id="42" dur="500" fill="hold"/>
                                        <p:tgtEl>
                                          <p:spTgt spid="5"/>
                                        </p:tgtEl>
                                        <p:attrNameLst>
                                          <p:attrName>fill.type</p:attrName>
                                        </p:attrNameLst>
                                      </p:cBhvr>
                                      <p:to>
                                        <p:strVal val="solid"/>
                                      </p:to>
                                    </p:set>
                                    <p:set>
                                      <p:cBhvr>
                                        <p:cTn id="43" dur="500" fill="hold"/>
                                        <p:tgtEl>
                                          <p:spTgt spid="5"/>
                                        </p:tgtEl>
                                        <p:attrNameLst>
                                          <p:attrName>fill.on</p:attrName>
                                        </p:attrNameLst>
                                      </p:cBhvr>
                                      <p:to>
                                        <p:strVal val="true"/>
                                      </p:to>
                                    </p:set>
                                  </p:childTnLst>
                                </p:cTn>
                              </p:par>
                            </p:childTnLst>
                          </p:cTn>
                        </p:par>
                      </p:childTnLst>
                    </p:cTn>
                  </p:par>
                </p:childTnLst>
              </p:cTn>
              <p:nextCondLst>
                <p:cond evt="onClick" delay="0">
                  <p:tgtEl>
                    <p:spTgt spid="5"/>
                  </p:tgtEl>
                </p:cond>
              </p:nextCondLst>
            </p:seq>
            <p:seq concurrent="1" nextAc="seek">
              <p:cTn id="44" restart="whenNotActive" fill="hold" evtFilter="cancelBubble" nodeType="interactiveSeq">
                <p:stCondLst>
                  <p:cond evt="onClick" delay="0">
                    <p:tgtEl>
                      <p:spTgt spid="9"/>
                    </p:tgtEl>
                  </p:cond>
                </p:stCondLst>
                <p:endSync evt="end" delay="0">
                  <p:rtn val="all"/>
                </p:endSync>
                <p:childTnLst>
                  <p:par>
                    <p:cTn id="45" fill="hold">
                      <p:stCondLst>
                        <p:cond delay="0"/>
                      </p:stCondLst>
                      <p:childTnLst>
                        <p:par>
                          <p:cTn id="46" fill="hold">
                            <p:stCondLst>
                              <p:cond delay="0"/>
                            </p:stCondLst>
                            <p:childTnLst>
                              <p:par>
                                <p:cTn id="47" presetID="1" presetClass="emph" presetSubtype="2" fill="hold" nodeType="clickEffect">
                                  <p:stCondLst>
                                    <p:cond delay="0"/>
                                  </p:stCondLst>
                                  <p:childTnLst>
                                    <p:animClr clrSpc="rgb" dir="cw">
                                      <p:cBhvr>
                                        <p:cTn id="48" dur="500" fill="hold"/>
                                        <p:tgtEl>
                                          <p:spTgt spid="9"/>
                                        </p:tgtEl>
                                        <p:attrNameLst>
                                          <p:attrName>fillcolor</p:attrName>
                                        </p:attrNameLst>
                                      </p:cBhvr>
                                      <p:to>
                                        <a:srgbClr val="00E200"/>
                                      </p:to>
                                    </p:animClr>
                                    <p:set>
                                      <p:cBhvr>
                                        <p:cTn id="49" dur="500" fill="hold"/>
                                        <p:tgtEl>
                                          <p:spTgt spid="9"/>
                                        </p:tgtEl>
                                        <p:attrNameLst>
                                          <p:attrName>fill.type</p:attrName>
                                        </p:attrNameLst>
                                      </p:cBhvr>
                                      <p:to>
                                        <p:strVal val="solid"/>
                                      </p:to>
                                    </p:set>
                                    <p:set>
                                      <p:cBhvr>
                                        <p:cTn id="50" dur="500" fill="hold"/>
                                        <p:tgtEl>
                                          <p:spTgt spid="9"/>
                                        </p:tgtEl>
                                        <p:attrNameLst>
                                          <p:attrName>fill.on</p:attrName>
                                        </p:attrNameLst>
                                      </p:cBhvr>
                                      <p:to>
                                        <p:strVal val="true"/>
                                      </p:to>
                                    </p:set>
                                  </p:childTnLst>
                                </p:cTn>
                              </p:par>
                            </p:childTnLst>
                          </p:cTn>
                        </p:par>
                      </p:childTnLst>
                    </p:cTn>
                  </p:par>
                </p:childTnLst>
              </p:cTn>
              <p:nextCondLst>
                <p:cond evt="onClick" delay="0">
                  <p:tgtEl>
                    <p:spTgt spid="9"/>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9.  ______________ is a legal proceeding taken when the debts of an individual or company far exceed the assets, and there is no reasonable hope of repayment.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54295"/>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Bankruptcy</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Judgement</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Tort Liability</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Lien</a:t>
            </a:r>
          </a:p>
        </p:txBody>
      </p:sp>
    </p:spTree>
    <p:extLst>
      <p:ext uri="{BB962C8B-B14F-4D97-AF65-F5344CB8AC3E}">
        <p14:creationId xmlns:p14="http://schemas.microsoft.com/office/powerpoint/2010/main" val="31273182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0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10. Chapter _________ bankruptcy applies to individuals and businesses that cannot pay their debts based on their income.  About 70% of all bankruptcy claims are filed under this chapter.</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54295"/>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Chapter 11</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Chapter 22</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Chapter 13</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Chapter 7</a:t>
            </a:r>
          </a:p>
        </p:txBody>
      </p:sp>
    </p:spTree>
    <p:extLst>
      <p:ext uri="{BB962C8B-B14F-4D97-AF65-F5344CB8AC3E}">
        <p14:creationId xmlns:p14="http://schemas.microsoft.com/office/powerpoint/2010/main" val="20904170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2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11. Chapter _________ bankruptcy is frequency referred to as ‘ reorganization’ bankruptcy.</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54295"/>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Chapter 24</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Chapter 7</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Chapter 11</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Chapter 13</a:t>
            </a:r>
          </a:p>
        </p:txBody>
      </p:sp>
    </p:spTree>
    <p:extLst>
      <p:ext uri="{BB962C8B-B14F-4D97-AF65-F5344CB8AC3E}">
        <p14:creationId xmlns:p14="http://schemas.microsoft.com/office/powerpoint/2010/main" val="118919551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2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12. Under Chapter 11 bankruptcy a business is granted _________ months to draft an initial repayment plan.</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49091"/>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Three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Two</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Six</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Twelve</a:t>
            </a:r>
          </a:p>
        </p:txBody>
      </p:sp>
    </p:spTree>
    <p:extLst>
      <p:ext uri="{BB962C8B-B14F-4D97-AF65-F5344CB8AC3E}">
        <p14:creationId xmlns:p14="http://schemas.microsoft.com/office/powerpoint/2010/main" val="31878610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13. Most Chapter _________ bankruptcy cases end up as Chapter _______ liquidation cases.</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49091"/>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7 / 11</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11 / 7</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7 / 13</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13 / 7</a:t>
            </a:r>
          </a:p>
        </p:txBody>
      </p:sp>
    </p:spTree>
    <p:extLst>
      <p:ext uri="{BB962C8B-B14F-4D97-AF65-F5344CB8AC3E}">
        <p14:creationId xmlns:p14="http://schemas.microsoft.com/office/powerpoint/2010/main" val="2132140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2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14. A debtor can be placed in involuntary bankruptcy under Chapter 7 or 11 of the debtor has more than 12 creditors, three of which have claims in excess of $_______ each and are willing to force the issue.</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49091"/>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$2,000</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$10,000</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$20,000</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$5,000</a:t>
            </a:r>
          </a:p>
        </p:txBody>
      </p:sp>
    </p:spTree>
    <p:extLst>
      <p:ext uri="{BB962C8B-B14F-4D97-AF65-F5344CB8AC3E}">
        <p14:creationId xmlns:p14="http://schemas.microsoft.com/office/powerpoint/2010/main" val="300011073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2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15. Chapter ________ bankruptcy is for farmers.</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49091"/>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Chapter 11</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Chapter 7</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Chapter 13</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Chapter 12</a:t>
            </a:r>
          </a:p>
        </p:txBody>
      </p:sp>
    </p:spTree>
    <p:extLst>
      <p:ext uri="{BB962C8B-B14F-4D97-AF65-F5344CB8AC3E}">
        <p14:creationId xmlns:p14="http://schemas.microsoft.com/office/powerpoint/2010/main" val="208343952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2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16. Chapter ____ is designed for individuals with regular income who desire to pay their debts but are currently unable to do so.</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49091"/>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Chapter 11</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Chapter 13</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Chapter 12</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Chapter 7</a:t>
            </a:r>
          </a:p>
        </p:txBody>
      </p:sp>
    </p:spTree>
    <p:extLst>
      <p:ext uri="{BB962C8B-B14F-4D97-AF65-F5344CB8AC3E}">
        <p14:creationId xmlns:p14="http://schemas.microsoft.com/office/powerpoint/2010/main" val="16932565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2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17.  Under Chapter 13 bankruptcy, debtors are permitted to repay creditors, in full or in part, in installments over a three-year period, during which creditors are prohibited from starting or continuing collection efforts. (</a:t>
            </a:r>
            <a:r>
              <a:rPr lang="en-US" i="1" dirty="0">
                <a:solidFill>
                  <a:srgbClr val="000000"/>
                </a:solidFill>
                <a:latin typeface="Times New Roman" panose="02020603050405020304" pitchFamily="18" charset="0"/>
              </a:rPr>
              <a:t>True or False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7983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True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2815673"/>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False</a:t>
            </a:r>
          </a:p>
        </p:txBody>
      </p:sp>
    </p:spTree>
    <p:extLst>
      <p:ext uri="{BB962C8B-B14F-4D97-AF65-F5344CB8AC3E}">
        <p14:creationId xmlns:p14="http://schemas.microsoft.com/office/powerpoint/2010/main" val="8822683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8"/>
                                        </p:tgtEl>
                                        <p:attrNameLst>
                                          <p:attrName>fillcolor</p:attrName>
                                        </p:attrNameLst>
                                      </p:cBhvr>
                                      <p:to>
                                        <a:srgbClr val="F20000"/>
                                      </p:to>
                                    </p:animClr>
                                    <p:set>
                                      <p:cBhvr>
                                        <p:cTn id="14" dur="500" fill="hold"/>
                                        <p:tgtEl>
                                          <p:spTgt spid="8"/>
                                        </p:tgtEl>
                                        <p:attrNameLst>
                                          <p:attrName>fill.type</p:attrName>
                                        </p:attrNameLst>
                                      </p:cBhvr>
                                      <p:to>
                                        <p:strVal val="solid"/>
                                      </p:to>
                                    </p:set>
                                    <p:set>
                                      <p:cBhvr>
                                        <p:cTn id="15"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r>
              <a:rPr lang="en-US" b="1" dirty="0">
                <a:solidFill>
                  <a:srgbClr val="000000"/>
                </a:solidFill>
                <a:latin typeface="Times New Roman" panose="02020603050405020304" pitchFamily="18" charset="0"/>
              </a:rPr>
              <a:t>18. Bankruptcies may be confirmed by which of the following?  (</a:t>
            </a:r>
            <a:r>
              <a:rPr lang="en-US" b="1"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5" y="1811193"/>
            <a:ext cx="4798375" cy="474808"/>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Contact the attorney of record</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4" y="3304793"/>
            <a:ext cx="4798375" cy="38435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Review local newspaper notices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4" y="2457975"/>
            <a:ext cx="9520055" cy="62227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Contact the Federal U.S. Bankruptcy Court for the district where the patient/guarantor resides </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4" y="3899457"/>
            <a:ext cx="6598601" cy="38435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Perform an on-sire check at the bankruptcy clerks office</a:t>
            </a:r>
          </a:p>
        </p:txBody>
      </p:sp>
      <p:sp>
        <p:nvSpPr>
          <p:cNvPr id="4" name="Rounded Rectangle 3">
            <a:extLst>
              <a:ext uri="{FF2B5EF4-FFF2-40B4-BE49-F238E27FC236}">
                <a16:creationId xmlns:a16="http://schemas.microsoft.com/office/drawing/2014/main" id="{F626E08A-E984-8242-F29A-235838A76B3E}"/>
              </a:ext>
            </a:extLst>
          </p:cNvPr>
          <p:cNvSpPr/>
          <p:nvPr/>
        </p:nvSpPr>
        <p:spPr>
          <a:xfrm>
            <a:off x="1430973" y="4483395"/>
            <a:ext cx="6427152" cy="38435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E. All of the above</a:t>
            </a:r>
          </a:p>
        </p:txBody>
      </p:sp>
      <p:sp>
        <p:nvSpPr>
          <p:cNvPr id="5" name="Rounded Rectangle 4">
            <a:extLst>
              <a:ext uri="{FF2B5EF4-FFF2-40B4-BE49-F238E27FC236}">
                <a16:creationId xmlns:a16="http://schemas.microsoft.com/office/drawing/2014/main" id="{2B275037-50C3-7EB7-87D1-74EA38EF820F}"/>
              </a:ext>
            </a:extLst>
          </p:cNvPr>
          <p:cNvSpPr/>
          <p:nvPr/>
        </p:nvSpPr>
        <p:spPr>
          <a:xfrm>
            <a:off x="1430973" y="5067333"/>
            <a:ext cx="6798628" cy="384354"/>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F. None of the above</a:t>
            </a:r>
          </a:p>
        </p:txBody>
      </p:sp>
    </p:spTree>
    <p:extLst>
      <p:ext uri="{BB962C8B-B14F-4D97-AF65-F5344CB8AC3E}">
        <p14:creationId xmlns:p14="http://schemas.microsoft.com/office/powerpoint/2010/main" val="1490825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2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2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2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2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seq concurrent="1" nextAc="seek">
              <p:cTn id="30" restart="whenNotActive" fill="hold" evtFilter="cancelBubble" nodeType="interactiveSeq">
                <p:stCondLst>
                  <p:cond evt="onClick" delay="0">
                    <p:tgtEl>
                      <p:spTgt spid="4"/>
                    </p:tgtEl>
                  </p:cond>
                </p:stCondLst>
                <p:endSync evt="end" delay="0">
                  <p:rtn val="all"/>
                </p:endSync>
                <p:childTnLst>
                  <p:par>
                    <p:cTn id="31" fill="hold">
                      <p:stCondLst>
                        <p:cond delay="0"/>
                      </p:stCondLst>
                      <p:childTnLst>
                        <p:par>
                          <p:cTn id="32" fill="hold">
                            <p:stCondLst>
                              <p:cond delay="0"/>
                            </p:stCondLst>
                            <p:childTnLst>
                              <p:par>
                                <p:cTn id="33" presetID="1" presetClass="emph" presetSubtype="2" fill="hold" nodeType="clickEffect">
                                  <p:stCondLst>
                                    <p:cond delay="0"/>
                                  </p:stCondLst>
                                  <p:childTnLst>
                                    <p:animClr clrSpc="rgb" dir="cw">
                                      <p:cBhvr>
                                        <p:cTn id="34" dur="500" fill="hold"/>
                                        <p:tgtEl>
                                          <p:spTgt spid="4"/>
                                        </p:tgtEl>
                                        <p:attrNameLst>
                                          <p:attrName>fillcolor</p:attrName>
                                        </p:attrNameLst>
                                      </p:cBhvr>
                                      <p:to>
                                        <a:srgbClr val="00E200"/>
                                      </p:to>
                                    </p:animClr>
                                    <p:set>
                                      <p:cBhvr>
                                        <p:cTn id="35" dur="500" fill="hold"/>
                                        <p:tgtEl>
                                          <p:spTgt spid="4"/>
                                        </p:tgtEl>
                                        <p:attrNameLst>
                                          <p:attrName>fill.type</p:attrName>
                                        </p:attrNameLst>
                                      </p:cBhvr>
                                      <p:to>
                                        <p:strVal val="solid"/>
                                      </p:to>
                                    </p:set>
                                    <p:set>
                                      <p:cBhvr>
                                        <p:cTn id="36" dur="500" fill="hold"/>
                                        <p:tgtEl>
                                          <p:spTgt spid="4"/>
                                        </p:tgtEl>
                                        <p:attrNameLst>
                                          <p:attrName>fill.on</p:attrName>
                                        </p:attrNameLst>
                                      </p:cBhvr>
                                      <p:to>
                                        <p:strVal val="true"/>
                                      </p:to>
                                    </p:set>
                                  </p:childTnLst>
                                </p:cTn>
                              </p:par>
                            </p:childTnLst>
                          </p:cTn>
                        </p:par>
                      </p:childTnLst>
                    </p:cTn>
                  </p:par>
                </p:childTnLst>
              </p:cTn>
              <p:nextCondLst>
                <p:cond evt="onClick" delay="0">
                  <p:tgtEl>
                    <p:spTgt spid="4"/>
                  </p:tgtEl>
                </p:cond>
              </p:nextCondLst>
            </p:seq>
            <p:seq concurrent="1" nextAc="seek">
              <p:cTn id="37" restart="whenNotActive" fill="hold" evtFilter="cancelBubble" nodeType="interactiveSeq">
                <p:stCondLst>
                  <p:cond evt="onClick" delay="0">
                    <p:tgtEl>
                      <p:spTgt spid="5"/>
                    </p:tgtEl>
                  </p:cond>
                </p:stCondLst>
                <p:endSync evt="end" delay="0">
                  <p:rtn val="all"/>
                </p:endSync>
                <p:childTnLst>
                  <p:par>
                    <p:cTn id="38" fill="hold">
                      <p:stCondLst>
                        <p:cond delay="0"/>
                      </p:stCondLst>
                      <p:childTnLst>
                        <p:par>
                          <p:cTn id="39" fill="hold">
                            <p:stCondLst>
                              <p:cond delay="0"/>
                            </p:stCondLst>
                            <p:childTnLst>
                              <p:par>
                                <p:cTn id="40" presetID="1" presetClass="emph" presetSubtype="2" fill="hold" nodeType="clickEffect">
                                  <p:stCondLst>
                                    <p:cond delay="0"/>
                                  </p:stCondLst>
                                  <p:childTnLst>
                                    <p:animClr clrSpc="rgb" dir="cw">
                                      <p:cBhvr>
                                        <p:cTn id="41" dur="500" fill="hold"/>
                                        <p:tgtEl>
                                          <p:spTgt spid="5"/>
                                        </p:tgtEl>
                                        <p:attrNameLst>
                                          <p:attrName>fillcolor</p:attrName>
                                        </p:attrNameLst>
                                      </p:cBhvr>
                                      <p:to>
                                        <a:srgbClr val="F20000"/>
                                      </p:to>
                                    </p:animClr>
                                    <p:set>
                                      <p:cBhvr>
                                        <p:cTn id="42" dur="500" fill="hold"/>
                                        <p:tgtEl>
                                          <p:spTgt spid="5"/>
                                        </p:tgtEl>
                                        <p:attrNameLst>
                                          <p:attrName>fill.type</p:attrName>
                                        </p:attrNameLst>
                                      </p:cBhvr>
                                      <p:to>
                                        <p:strVal val="solid"/>
                                      </p:to>
                                    </p:set>
                                    <p:set>
                                      <p:cBhvr>
                                        <p:cTn id="43" dur="500" fill="hold"/>
                                        <p:tgtEl>
                                          <p:spTgt spid="5"/>
                                        </p:tgtEl>
                                        <p:attrNameLst>
                                          <p:attrName>fill.on</p:attrName>
                                        </p:attrNameLst>
                                      </p:cBhvr>
                                      <p:to>
                                        <p:strVal val="true"/>
                                      </p:to>
                                    </p:set>
                                  </p:childTnLst>
                                </p:cTn>
                              </p:par>
                            </p:childTnLst>
                          </p:cTn>
                        </p:par>
                      </p:childTnLst>
                    </p:cTn>
                  </p:par>
                </p:childTnLst>
              </p:cTn>
              <p:nextCondLst>
                <p:cond evt="onClick" delay="0">
                  <p:tgtEl>
                    <p:spTgt spid="5"/>
                  </p:tgtEl>
                </p:cond>
              </p:nextCondLst>
            </p:seq>
          </p:childTnLst>
        </p:cTn>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19. Upon receipt of Chapter 7 notification, a creditor must take which of the following steps?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 </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49091"/>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Suspend all collection activity</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Flag the patient account</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93073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Notify any third-party collection agencies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All of the above</a:t>
            </a:r>
          </a:p>
        </p:txBody>
      </p:sp>
    </p:spTree>
    <p:extLst>
      <p:ext uri="{BB962C8B-B14F-4D97-AF65-F5344CB8AC3E}">
        <p14:creationId xmlns:p14="http://schemas.microsoft.com/office/powerpoint/2010/main" val="35860774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2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20. A bankruptcy notice that indicates “Discharge of Debtor” means: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49091"/>
            <a:ext cx="7170098"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The guarantor/patient is legally discharged from a physician’s services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7170098"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The guarantor/patient is not released from financial responsibility</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9370373"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The guarantor/patient is released from financially responsibility of all account balances listed on the bankruptcy petition</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93073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164279288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2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21. Bankruptcy ____________ is a court ruling whereby the bankruptcy is rejected by the court.  A creditor can resume collection efforts including litigation.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49091"/>
            <a:ext cx="3583936"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Discharge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583936"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Dismissal</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3583937"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Non-conformity</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583936"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109511155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2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22.  Under the Bankruptcy Abuse Prevention and Consumer Protection Act, all debtors must receive credit counseling before filing a bankruptcy case.  Once the bankruptcy is over, the debtors will have to attend another counseling session to learn personal financial management. (</a:t>
            </a:r>
            <a:r>
              <a:rPr lang="en-US" i="1" dirty="0">
                <a:solidFill>
                  <a:srgbClr val="000000"/>
                </a:solidFill>
                <a:latin typeface="Times New Roman" panose="02020603050405020304" pitchFamily="18" charset="0"/>
              </a:rPr>
              <a:t>True or False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7983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True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2815673"/>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False</a:t>
            </a:r>
          </a:p>
        </p:txBody>
      </p:sp>
    </p:spTree>
    <p:extLst>
      <p:ext uri="{BB962C8B-B14F-4D97-AF65-F5344CB8AC3E}">
        <p14:creationId xmlns:p14="http://schemas.microsoft.com/office/powerpoint/2010/main" val="383799507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8"/>
                                        </p:tgtEl>
                                        <p:attrNameLst>
                                          <p:attrName>fillcolor</p:attrName>
                                        </p:attrNameLst>
                                      </p:cBhvr>
                                      <p:to>
                                        <a:srgbClr val="F20000"/>
                                      </p:to>
                                    </p:animClr>
                                    <p:set>
                                      <p:cBhvr>
                                        <p:cTn id="14" dur="500" fill="hold"/>
                                        <p:tgtEl>
                                          <p:spTgt spid="8"/>
                                        </p:tgtEl>
                                        <p:attrNameLst>
                                          <p:attrName>fill.type</p:attrName>
                                        </p:attrNameLst>
                                      </p:cBhvr>
                                      <p:to>
                                        <p:strVal val="solid"/>
                                      </p:to>
                                    </p:set>
                                    <p:set>
                                      <p:cBhvr>
                                        <p:cTn id="15"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23. Which of the following steps should be taken when a notice is received that a patient is deceased? (</a:t>
            </a:r>
            <a:r>
              <a:rPr lang="en-US" i="1" dirty="0">
                <a:solidFill>
                  <a:srgbClr val="000000"/>
                </a:solidFill>
                <a:latin typeface="Times New Roman" panose="02020603050405020304" pitchFamily="18" charset="0"/>
              </a:rPr>
              <a:t>Select all that apply</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49091"/>
            <a:ext cx="7170098"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Check if a legitimate estate exists and file an appropriate caveat to the estate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484548"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If there is no estate and no other party assumes financial responsibility, write off the deceased</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4855524"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Check the register of wills for an estate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4665023"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Change the mailing address to “The Estate of __________”</a:t>
            </a:r>
          </a:p>
        </p:txBody>
      </p:sp>
    </p:spTree>
    <p:extLst>
      <p:ext uri="{BB962C8B-B14F-4D97-AF65-F5344CB8AC3E}">
        <p14:creationId xmlns:p14="http://schemas.microsoft.com/office/powerpoint/2010/main" val="388007548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2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2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2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24. What is the primary objective of making collection calls?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49091"/>
            <a:ext cx="3583936"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To request payment in full</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583936"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To set up acceptable payment plans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3583937"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To notify the debtor of collection efforts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583936"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20430387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25.  A patient must be notified when an account is forwarded to a third party collection agency. (</a:t>
            </a:r>
            <a:r>
              <a:rPr lang="en-US" i="1" dirty="0">
                <a:solidFill>
                  <a:srgbClr val="000000"/>
                </a:solidFill>
                <a:latin typeface="Times New Roman" panose="02020603050405020304" pitchFamily="18" charset="0"/>
              </a:rPr>
              <a:t>True or False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7983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True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2815673"/>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False</a:t>
            </a:r>
          </a:p>
        </p:txBody>
      </p:sp>
    </p:spTree>
    <p:extLst>
      <p:ext uri="{BB962C8B-B14F-4D97-AF65-F5344CB8AC3E}">
        <p14:creationId xmlns:p14="http://schemas.microsoft.com/office/powerpoint/2010/main" val="5040677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8"/>
                                        </p:tgtEl>
                                        <p:attrNameLst>
                                          <p:attrName>fillcolor</p:attrName>
                                        </p:attrNameLst>
                                      </p:cBhvr>
                                      <p:to>
                                        <a:srgbClr val="00E200"/>
                                      </p:to>
                                    </p:animClr>
                                    <p:set>
                                      <p:cBhvr>
                                        <p:cTn id="14" dur="500" fill="hold"/>
                                        <p:tgtEl>
                                          <p:spTgt spid="8"/>
                                        </p:tgtEl>
                                        <p:attrNameLst>
                                          <p:attrName>fill.type</p:attrName>
                                        </p:attrNameLst>
                                      </p:cBhvr>
                                      <p:to>
                                        <p:strVal val="solid"/>
                                      </p:to>
                                    </p:set>
                                    <p:set>
                                      <p:cBhvr>
                                        <p:cTn id="15"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26.  A debtor who cannot be located by a creditor is known as: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49091"/>
            <a:ext cx="3583936"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Missing</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583936"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Unreachable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3583937"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A skip</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583936"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Liable</a:t>
            </a:r>
          </a:p>
        </p:txBody>
      </p:sp>
    </p:spTree>
    <p:extLst>
      <p:ext uri="{BB962C8B-B14F-4D97-AF65-F5344CB8AC3E}">
        <p14:creationId xmlns:p14="http://schemas.microsoft.com/office/powerpoint/2010/main" val="164463105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2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27.  _____________ refers to someone who avoids paying bills by changing his/her residency and failing to leave a forwarding address, purposely changing his/her name, or intentionally giving false information.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49091"/>
            <a:ext cx="3583936"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False skip</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583936"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Unintentional skip</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3583937"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Intentional skip</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583936"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69971508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2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28.  _____________ refers to someone who moves or changes residence and fails to notify creditor – however, a forwarding address is normally available.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49091"/>
            <a:ext cx="3583936"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False skip</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583936"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Unintentional skip</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3583937"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Intentional skip</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583936"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7723392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2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29.  This is generally caused by a clerical error at the time of registration.  The cause could be transposed numbers in the street address, or incomplete address..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49091"/>
            <a:ext cx="3583936"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False skip</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583936"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Unintentional skip</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3583937"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Intentional skip</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583936"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356342390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30.  Which of the following are not considered generally accepted accounted principles (GAAP) in regard to the cashier function?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49091"/>
            <a:ext cx="8213086"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Store payments before they are deposited in a locked desk or file cabinet drawer</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6" y="3691740"/>
            <a:ext cx="8213085"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Endorse checks immediately with “For Deposit Only”</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734154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Maintain a duplicate number receipt log</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8213084"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Issue receipts on all cash payments and deposit them the same day as received</a:t>
            </a:r>
          </a:p>
        </p:txBody>
      </p:sp>
    </p:spTree>
    <p:extLst>
      <p:ext uri="{BB962C8B-B14F-4D97-AF65-F5344CB8AC3E}">
        <p14:creationId xmlns:p14="http://schemas.microsoft.com/office/powerpoint/2010/main" val="137127221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31.  The average amount of revenue or charges generated each day over a specified period of time is known as Average Daily Revenue. (</a:t>
            </a:r>
            <a:r>
              <a:rPr lang="en-US" i="1" dirty="0">
                <a:solidFill>
                  <a:srgbClr val="000000"/>
                </a:solidFill>
                <a:latin typeface="Times New Roman" panose="02020603050405020304" pitchFamily="18" charset="0"/>
              </a:rPr>
              <a:t>True or False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7983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True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2815673"/>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False</a:t>
            </a:r>
          </a:p>
        </p:txBody>
      </p:sp>
    </p:spTree>
    <p:extLst>
      <p:ext uri="{BB962C8B-B14F-4D97-AF65-F5344CB8AC3E}">
        <p14:creationId xmlns:p14="http://schemas.microsoft.com/office/powerpoint/2010/main" val="2402772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8"/>
                                        </p:tgtEl>
                                        <p:attrNameLst>
                                          <p:attrName>fillcolor</p:attrName>
                                        </p:attrNameLst>
                                      </p:cBhvr>
                                      <p:to>
                                        <a:srgbClr val="F40000"/>
                                      </p:to>
                                    </p:animClr>
                                    <p:set>
                                      <p:cBhvr>
                                        <p:cTn id="14" dur="500" fill="hold"/>
                                        <p:tgtEl>
                                          <p:spTgt spid="8"/>
                                        </p:tgtEl>
                                        <p:attrNameLst>
                                          <p:attrName>fill.type</p:attrName>
                                        </p:attrNameLst>
                                      </p:cBhvr>
                                      <p:to>
                                        <p:strVal val="solid"/>
                                      </p:to>
                                    </p:set>
                                    <p:set>
                                      <p:cBhvr>
                                        <p:cTn id="15"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32.  Which of the following is not a true statement about a dismissed bankruptcy?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49091"/>
            <a:ext cx="6055673"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It is a court ruling whereby the bankruptcy is rejected</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538416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It means a creditor can be the debtor directly</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734154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The most common reason for dismissal is the debtor agreeing to pay each creditor a portion of the debt owed</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226748"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All of the above</a:t>
            </a:r>
          </a:p>
        </p:txBody>
      </p:sp>
    </p:spTree>
    <p:extLst>
      <p:ext uri="{BB962C8B-B14F-4D97-AF65-F5344CB8AC3E}">
        <p14:creationId xmlns:p14="http://schemas.microsoft.com/office/powerpoint/2010/main" val="281659511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2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5CF77-59E9-EFCF-9B4F-182C093F811C}"/>
              </a:ext>
            </a:extLst>
          </p:cNvPr>
          <p:cNvSpPr>
            <a:spLocks noGrp="1"/>
          </p:cNvSpPr>
          <p:nvPr>
            <p:ph type="title"/>
          </p:nvPr>
        </p:nvSpPr>
        <p:spPr/>
        <p:txBody>
          <a:bodyPr/>
          <a:lstStyle/>
          <a:p>
            <a:r>
              <a:rPr lang="en-US" dirty="0"/>
              <a:t>Section 4 – Federal Regulations &amp; Governing Bodies</a:t>
            </a:r>
          </a:p>
        </p:txBody>
      </p:sp>
      <p:sp>
        <p:nvSpPr>
          <p:cNvPr id="3" name="Action Button: Home 2">
            <a:hlinkClick r:id="" action="ppaction://hlinkshowjump?jump=firstslide" highlightClick="1"/>
            <a:extLst>
              <a:ext uri="{FF2B5EF4-FFF2-40B4-BE49-F238E27FC236}">
                <a16:creationId xmlns:a16="http://schemas.microsoft.com/office/drawing/2014/main" id="{57D40402-F59C-2596-DB71-3D4EEB2E712B}"/>
              </a:ext>
            </a:extLst>
          </p:cNvPr>
          <p:cNvSpPr/>
          <p:nvPr/>
        </p:nvSpPr>
        <p:spPr>
          <a:xfrm>
            <a:off x="11521440" y="6176963"/>
            <a:ext cx="542544" cy="521208"/>
          </a:xfrm>
          <a:prstGeom prst="actionButtonHo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Content Placeholder 11" descr="Hand with a gavel">
            <a:extLst>
              <a:ext uri="{FF2B5EF4-FFF2-40B4-BE49-F238E27FC236}">
                <a16:creationId xmlns:a16="http://schemas.microsoft.com/office/drawing/2014/main" id="{743658E6-D0D7-FC62-517B-E6B42B1EC48D}"/>
              </a:ext>
            </a:extLst>
          </p:cNvPr>
          <p:cNvPicPr>
            <a:picLocks noGrp="1" noChangeAspect="1"/>
          </p:cNvPicPr>
          <p:nvPr>
            <p:ph idx="1"/>
          </p:nvPr>
        </p:nvPicPr>
        <p:blipFill>
          <a:blip r:embed="rId2"/>
          <a:stretch>
            <a:fillRect/>
          </a:stretch>
        </p:blipFill>
        <p:spPr>
          <a:xfrm>
            <a:off x="2832496" y="1825625"/>
            <a:ext cx="6527007" cy="4351338"/>
          </a:xfrm>
        </p:spPr>
      </p:pic>
    </p:spTree>
    <p:extLst>
      <p:ext uri="{BB962C8B-B14F-4D97-AF65-F5344CB8AC3E}">
        <p14:creationId xmlns:p14="http://schemas.microsoft.com/office/powerpoint/2010/main" val="2117441591"/>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1.  The two main governing bodies affecting healthcare change are?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49091"/>
            <a:ext cx="6055673"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CMS &amp; OIG</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538416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CMS &amp; Medicare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734154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Medicare &amp; Medicaid</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226748"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DHHS &amp; Medicaid</a:t>
            </a:r>
          </a:p>
        </p:txBody>
      </p:sp>
    </p:spTree>
    <p:extLst>
      <p:ext uri="{BB962C8B-B14F-4D97-AF65-F5344CB8AC3E}">
        <p14:creationId xmlns:p14="http://schemas.microsoft.com/office/powerpoint/2010/main" val="40107355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  The _________, located in Washington, DC is the United States government’s principal agency for protecting the health of all Americans and providing essential human services.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7" y="1849091"/>
            <a:ext cx="6055673"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TJC</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5384162"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CMS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734154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DOJ</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7" y="4607859"/>
            <a:ext cx="3226748"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DHHS</a:t>
            </a:r>
          </a:p>
        </p:txBody>
      </p:sp>
    </p:spTree>
    <p:extLst>
      <p:ext uri="{BB962C8B-B14F-4D97-AF65-F5344CB8AC3E}">
        <p14:creationId xmlns:p14="http://schemas.microsoft.com/office/powerpoint/2010/main" val="140681612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2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3.  DHHS leadership and support are provided by the ____________.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38411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U.S. Attorney’s Office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8411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The Joint Commission</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8411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Office of the Secretary</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American Hospital Association</a:t>
            </a:r>
          </a:p>
        </p:txBody>
      </p:sp>
    </p:spTree>
    <p:extLst>
      <p:ext uri="{BB962C8B-B14F-4D97-AF65-F5344CB8AC3E}">
        <p14:creationId xmlns:p14="http://schemas.microsoft.com/office/powerpoint/2010/main" val="8859428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2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4.  Medicare is also known as ____________.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38411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Title XVIII</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8411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Title XXI</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8411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Title XIX</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Title XVII</a:t>
            </a:r>
          </a:p>
        </p:txBody>
      </p:sp>
    </p:spTree>
    <p:extLst>
      <p:ext uri="{BB962C8B-B14F-4D97-AF65-F5344CB8AC3E}">
        <p14:creationId xmlns:p14="http://schemas.microsoft.com/office/powerpoint/2010/main" val="55316642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5.  Medicaid is also known as ____________.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38411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Title XIX</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38411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Title XVIII</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7" y="2770415"/>
            <a:ext cx="38411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Title XVII</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Title XXI</a:t>
            </a:r>
          </a:p>
        </p:txBody>
      </p:sp>
    </p:spTree>
    <p:extLst>
      <p:ext uri="{BB962C8B-B14F-4D97-AF65-F5344CB8AC3E}">
        <p14:creationId xmlns:p14="http://schemas.microsoft.com/office/powerpoint/2010/main" val="271388873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6.  Healthcare security as ensured by the CMS for Medicare beneficiaries means: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572706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Access to affordable and quality healthcare services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9056048"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Provisions of clear and useful information to beneficiaries and providers to assist them in making healthcare decisions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572705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Protection of the rights and dignity of beneficiaries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All of the above</a:t>
            </a:r>
          </a:p>
        </p:txBody>
      </p:sp>
    </p:spTree>
    <p:extLst>
      <p:ext uri="{BB962C8B-B14F-4D97-AF65-F5344CB8AC3E}">
        <p14:creationId xmlns:p14="http://schemas.microsoft.com/office/powerpoint/2010/main" val="81582848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2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7. The Hill-Burton Act is a US Federal law passed in 1946, and was designed to assist hospitals by what?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572706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Providing loans for construction projects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5727061"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Providing Medicare coverage for disability</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6398574"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Providing a reimbursement plan for hospital charity care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All of the above</a:t>
            </a:r>
          </a:p>
        </p:txBody>
      </p:sp>
    </p:spTree>
    <p:extLst>
      <p:ext uri="{BB962C8B-B14F-4D97-AF65-F5344CB8AC3E}">
        <p14:creationId xmlns:p14="http://schemas.microsoft.com/office/powerpoint/2010/main" val="26522075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2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8. The Patient Bill of Rights was developed by: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572706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The Hill-Burton Association</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5727061"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The American Hospital Association</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6398574"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Centers for Medicare and Medicaid Services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5226999"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The American Medical Association</a:t>
            </a:r>
          </a:p>
        </p:txBody>
      </p:sp>
    </p:spTree>
    <p:extLst>
      <p:ext uri="{BB962C8B-B14F-4D97-AF65-F5344CB8AC3E}">
        <p14:creationId xmlns:p14="http://schemas.microsoft.com/office/powerpoint/2010/main" val="372695171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2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9. Which of the following are not included in the Patient’s Bill of Rights?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572706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To receive treatment without discrimination</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6398573"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The right to affordable healthcare coverage after age 65</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6398574"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Privacy</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6398573"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To receive an itemized bill and explanation of charges</a:t>
            </a:r>
          </a:p>
        </p:txBody>
      </p:sp>
    </p:spTree>
    <p:extLst>
      <p:ext uri="{BB962C8B-B14F-4D97-AF65-F5344CB8AC3E}">
        <p14:creationId xmlns:p14="http://schemas.microsoft.com/office/powerpoint/2010/main" val="398273720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2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10.  The Privacy Act of 1974 established that a breach of patient confidentiality is subject to criminal charges, fines, and a possible prison term. (</a:t>
            </a:r>
            <a:r>
              <a:rPr lang="en-US" i="1" dirty="0">
                <a:solidFill>
                  <a:srgbClr val="000000"/>
                </a:solidFill>
                <a:latin typeface="Times New Roman" panose="02020603050405020304" pitchFamily="18" charset="0"/>
              </a:rPr>
              <a:t>True or False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7983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True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2815673"/>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False</a:t>
            </a:r>
          </a:p>
        </p:txBody>
      </p:sp>
    </p:spTree>
    <p:extLst>
      <p:ext uri="{BB962C8B-B14F-4D97-AF65-F5344CB8AC3E}">
        <p14:creationId xmlns:p14="http://schemas.microsoft.com/office/powerpoint/2010/main" val="315079248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8"/>
                                        </p:tgtEl>
                                        <p:attrNameLst>
                                          <p:attrName>fillcolor</p:attrName>
                                        </p:attrNameLst>
                                      </p:cBhvr>
                                      <p:to>
                                        <a:srgbClr val="F40000"/>
                                      </p:to>
                                    </p:animClr>
                                    <p:set>
                                      <p:cBhvr>
                                        <p:cTn id="14" dur="500" fill="hold"/>
                                        <p:tgtEl>
                                          <p:spTgt spid="8"/>
                                        </p:tgtEl>
                                        <p:attrNameLst>
                                          <p:attrName>fill.type</p:attrName>
                                        </p:attrNameLst>
                                      </p:cBhvr>
                                      <p:to>
                                        <p:strVal val="solid"/>
                                      </p:to>
                                    </p:set>
                                    <p:set>
                                      <p:cBhvr>
                                        <p:cTn id="15"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11. The Health Insurance Portability and Accountability Act (HIPAA) is also known as: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572706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The </a:t>
            </a:r>
            <a:r>
              <a:rPr lang="en-US" dirty="0" err="1"/>
              <a:t>Kassenbaum-Kassenbaum</a:t>
            </a:r>
            <a:r>
              <a:rPr lang="en-US" dirty="0"/>
              <a:t> Bill</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5727061"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The </a:t>
            </a:r>
            <a:r>
              <a:rPr lang="en-US" dirty="0" err="1"/>
              <a:t>Kassenbaum</a:t>
            </a:r>
            <a:r>
              <a:rPr lang="en-US" dirty="0"/>
              <a:t>-Kennedy Bill</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6398574"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The Kennedy-</a:t>
            </a:r>
            <a:r>
              <a:rPr lang="en-US" dirty="0" err="1"/>
              <a:t>Kassenbaum</a:t>
            </a:r>
            <a:r>
              <a:rPr lang="en-US" dirty="0"/>
              <a:t> Bill </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10817107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2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12. The Patient Self Determination Act (PSDA) ensures that patient’s have the right to: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572706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Privacy</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5727061"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Hospital care without charge if certain income guidelines are met</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6398574"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Participate in decisions about their own healthcare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Affordable health coverage</a:t>
            </a:r>
          </a:p>
        </p:txBody>
      </p:sp>
    </p:spTree>
    <p:extLst>
      <p:ext uri="{BB962C8B-B14F-4D97-AF65-F5344CB8AC3E}">
        <p14:creationId xmlns:p14="http://schemas.microsoft.com/office/powerpoint/2010/main" val="147670050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2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13. PPACA is also known as: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572706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Federal Health Care Law</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5727061"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Obamacare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6398574"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Affordable Care Act</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All of the above</a:t>
            </a:r>
          </a:p>
        </p:txBody>
      </p:sp>
    </p:spTree>
    <p:extLst>
      <p:ext uri="{BB962C8B-B14F-4D97-AF65-F5344CB8AC3E}">
        <p14:creationId xmlns:p14="http://schemas.microsoft.com/office/powerpoint/2010/main" val="7433852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2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14. PPACA is aimed primarily at what: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572706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Reducing the overall costs of healthcare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5727061"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Increasing health care premiums to help fund Medicare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6398574"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Providing free care for those who can’t afford insurance coverage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Increasing taxes to help fund Medicare</a:t>
            </a:r>
          </a:p>
        </p:txBody>
      </p:sp>
    </p:spTree>
    <p:extLst>
      <p:ext uri="{BB962C8B-B14F-4D97-AF65-F5344CB8AC3E}">
        <p14:creationId xmlns:p14="http://schemas.microsoft.com/office/powerpoint/2010/main" val="189976740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4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15. The IRS proposed regulation #130266-11-Sectopm 501( r ) 4-6 tax-exempt hospitals as part of PPACA.  This regulation has three sections that will impact health care: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Financial assistance | charity care | affordable payments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52740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Financial assistance | charging limitations | collection action</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Financial assistance | emergency medical care requirements | healthcare fraud</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34181808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2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4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15. The intentional or illegal deception or misrepresentation made for the purpose of personal gain, or to harm or manipulate another person or organization: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Tort</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52740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Intentional Liability</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Fraud</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Abuse</a:t>
            </a:r>
          </a:p>
        </p:txBody>
      </p:sp>
    </p:spTree>
    <p:extLst>
      <p:ext uri="{BB962C8B-B14F-4D97-AF65-F5344CB8AC3E}">
        <p14:creationId xmlns:p14="http://schemas.microsoft.com/office/powerpoint/2010/main" val="11961370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6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4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17.  Fraud includes incorrect reporting of diagnosis and procedure codes to maximize payments. (</a:t>
            </a:r>
            <a:r>
              <a:rPr lang="en-US" i="1" dirty="0">
                <a:solidFill>
                  <a:srgbClr val="000000"/>
                </a:solidFill>
                <a:latin typeface="Times New Roman" panose="02020603050405020304" pitchFamily="18" charset="0"/>
              </a:rPr>
              <a:t>True or False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7983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True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2815673"/>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False</a:t>
            </a:r>
          </a:p>
        </p:txBody>
      </p:sp>
    </p:spTree>
    <p:extLst>
      <p:ext uri="{BB962C8B-B14F-4D97-AF65-F5344CB8AC3E}">
        <p14:creationId xmlns:p14="http://schemas.microsoft.com/office/powerpoint/2010/main" val="401759112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8"/>
                                        </p:tgtEl>
                                        <p:attrNameLst>
                                          <p:attrName>fillcolor</p:attrName>
                                        </p:attrNameLst>
                                      </p:cBhvr>
                                      <p:to>
                                        <a:srgbClr val="F40000"/>
                                      </p:to>
                                    </p:animClr>
                                    <p:set>
                                      <p:cBhvr>
                                        <p:cTn id="14" dur="500" fill="hold"/>
                                        <p:tgtEl>
                                          <p:spTgt spid="8"/>
                                        </p:tgtEl>
                                        <p:attrNameLst>
                                          <p:attrName>fill.type</p:attrName>
                                        </p:attrNameLst>
                                      </p:cBhvr>
                                      <p:to>
                                        <p:strVal val="solid"/>
                                      </p:to>
                                    </p:set>
                                    <p:set>
                                      <p:cBhvr>
                                        <p:cTn id="15"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18.  The routine waiver of deductible and coinsurance amounts can be considered fraud. (</a:t>
            </a:r>
            <a:r>
              <a:rPr lang="en-US" i="1" dirty="0">
                <a:solidFill>
                  <a:srgbClr val="000000"/>
                </a:solidFill>
                <a:latin typeface="Times New Roman" panose="02020603050405020304" pitchFamily="18" charset="0"/>
              </a:rPr>
              <a:t>True or False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6" y="1811193"/>
            <a:ext cx="4798373"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True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2815673"/>
            <a:ext cx="5941376" cy="608430"/>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False</a:t>
            </a:r>
          </a:p>
        </p:txBody>
      </p:sp>
    </p:spTree>
    <p:extLst>
      <p:ext uri="{BB962C8B-B14F-4D97-AF65-F5344CB8AC3E}">
        <p14:creationId xmlns:p14="http://schemas.microsoft.com/office/powerpoint/2010/main" val="415494244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2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8"/>
                                        </p:tgtEl>
                                        <p:attrNameLst>
                                          <p:attrName>fillcolor</p:attrName>
                                        </p:attrNameLst>
                                      </p:cBhvr>
                                      <p:to>
                                        <a:srgbClr val="F40000"/>
                                      </p:to>
                                    </p:animClr>
                                    <p:set>
                                      <p:cBhvr>
                                        <p:cTn id="14" dur="500" fill="hold"/>
                                        <p:tgtEl>
                                          <p:spTgt spid="8"/>
                                        </p:tgtEl>
                                        <p:attrNameLst>
                                          <p:attrName>fill.type</p:attrName>
                                        </p:attrNameLst>
                                      </p:cBhvr>
                                      <p:to>
                                        <p:strVal val="solid"/>
                                      </p:to>
                                    </p:set>
                                    <p:set>
                                      <p:cBhvr>
                                        <p:cTn id="15"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19. The misuse of a person, substance, service, or financial matter such that harm is caused: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Fraud</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52740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Abuse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Tort Liability</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None of the above</a:t>
            </a:r>
          </a:p>
        </p:txBody>
      </p:sp>
    </p:spTree>
    <p:extLst>
      <p:ext uri="{BB962C8B-B14F-4D97-AF65-F5344CB8AC3E}">
        <p14:creationId xmlns:p14="http://schemas.microsoft.com/office/powerpoint/2010/main" val="351634290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4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6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4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20. Fraud and abuse control is coordinated by _______________: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DOJ – Department of Justice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52740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CMS – Centers for Medicare and Medicaid Services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OIG – Office of Inspector General</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Both A and B</a:t>
            </a:r>
          </a:p>
        </p:txBody>
      </p:sp>
    </p:spTree>
    <p:extLst>
      <p:ext uri="{BB962C8B-B14F-4D97-AF65-F5344CB8AC3E}">
        <p14:creationId xmlns:p14="http://schemas.microsoft.com/office/powerpoint/2010/main" val="36382654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4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6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6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4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21. ____________________ is also known as the Kennedy-</a:t>
            </a:r>
            <a:r>
              <a:rPr lang="en-US" b="1" dirty="0" err="1">
                <a:solidFill>
                  <a:srgbClr val="000000"/>
                </a:solidFill>
                <a:latin typeface="Times New Roman" panose="02020603050405020304" pitchFamily="18" charset="0"/>
              </a:rPr>
              <a:t>Kassenbaum</a:t>
            </a:r>
            <a:r>
              <a:rPr lang="en-US" b="1" dirty="0">
                <a:solidFill>
                  <a:srgbClr val="000000"/>
                </a:solidFill>
                <a:latin typeface="Times New Roman" panose="02020603050405020304" pitchFamily="18" charset="0"/>
              </a:rPr>
              <a:t> Bill.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HIPAA</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52740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Regulation Z</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Privacy Act</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DHHS</a:t>
            </a:r>
          </a:p>
        </p:txBody>
      </p:sp>
    </p:spTree>
    <p:extLst>
      <p:ext uri="{BB962C8B-B14F-4D97-AF65-F5344CB8AC3E}">
        <p14:creationId xmlns:p14="http://schemas.microsoft.com/office/powerpoint/2010/main" val="202724770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4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6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6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6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22. ____________________ was formally known as HFCA.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DHHS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52740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TJC</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CMS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CLIA</a:t>
            </a:r>
          </a:p>
        </p:txBody>
      </p:sp>
    </p:spTree>
    <p:extLst>
      <p:ext uri="{BB962C8B-B14F-4D97-AF65-F5344CB8AC3E}">
        <p14:creationId xmlns:p14="http://schemas.microsoft.com/office/powerpoint/2010/main" val="92141268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6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6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4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6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23.  Prohibits harassment, abuse, and use of false or misleading information.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Fair Debt collection Practices Act</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52740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EMTALA</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Truth in Lending Act</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Privacy Act</a:t>
            </a:r>
          </a:p>
        </p:txBody>
      </p:sp>
    </p:spTree>
    <p:extLst>
      <p:ext uri="{BB962C8B-B14F-4D97-AF65-F5344CB8AC3E}">
        <p14:creationId xmlns:p14="http://schemas.microsoft.com/office/powerpoint/2010/main" val="42907572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4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6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6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6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24.  Also known as the Federal Anti-dumping Statute.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EMTALA</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52740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CLIA</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HIPAA</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FDCPA</a:t>
            </a:r>
          </a:p>
        </p:txBody>
      </p:sp>
    </p:spTree>
    <p:extLst>
      <p:ext uri="{BB962C8B-B14F-4D97-AF65-F5344CB8AC3E}">
        <p14:creationId xmlns:p14="http://schemas.microsoft.com/office/powerpoint/2010/main" val="391925875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4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6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6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6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25.  Regulates laboratory licensing.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CMS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52740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CLIA</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TJC</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HIPAA</a:t>
            </a:r>
          </a:p>
        </p:txBody>
      </p:sp>
    </p:spTree>
    <p:extLst>
      <p:ext uri="{BB962C8B-B14F-4D97-AF65-F5344CB8AC3E}">
        <p14:creationId xmlns:p14="http://schemas.microsoft.com/office/powerpoint/2010/main" val="424307768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6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4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6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6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26.  Requires providers to make available information on advance directives.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Patient Self Determination Act</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52740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CMS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False Claims Act</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TJC</a:t>
            </a:r>
          </a:p>
        </p:txBody>
      </p:sp>
    </p:spTree>
    <p:extLst>
      <p:ext uri="{BB962C8B-B14F-4D97-AF65-F5344CB8AC3E}">
        <p14:creationId xmlns:p14="http://schemas.microsoft.com/office/powerpoint/2010/main" val="30175431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4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6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6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6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27.  Applies to agencies subject to FOIA.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Fair Credit Billing Act</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52740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Fair Debt Collections Practices Act</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Trust in Lending Act</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Privacy Act</a:t>
            </a:r>
          </a:p>
        </p:txBody>
      </p:sp>
    </p:spTree>
    <p:extLst>
      <p:ext uri="{BB962C8B-B14F-4D97-AF65-F5344CB8AC3E}">
        <p14:creationId xmlns:p14="http://schemas.microsoft.com/office/powerpoint/2010/main" val="413550318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6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6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6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4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28.  Also known as Title VI of the Consumer Credit Protection Act.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Fair Debt Collection Practices Act</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52740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Privacy Act</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Truth in Lending Act</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Fair Credit Reporting Act</a:t>
            </a:r>
          </a:p>
        </p:txBody>
      </p:sp>
    </p:spTree>
    <p:extLst>
      <p:ext uri="{BB962C8B-B14F-4D97-AF65-F5344CB8AC3E}">
        <p14:creationId xmlns:p14="http://schemas.microsoft.com/office/powerpoint/2010/main" val="386514682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6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6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6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4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29.  Deals with disclosure of information before credit is extended.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Regulation Z</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52740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Privacy Act</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Fair Credit Reporting Act</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Truth in Lending Act</a:t>
            </a:r>
          </a:p>
        </p:txBody>
      </p:sp>
    </p:spTree>
    <p:extLst>
      <p:ext uri="{BB962C8B-B14F-4D97-AF65-F5344CB8AC3E}">
        <p14:creationId xmlns:p14="http://schemas.microsoft.com/office/powerpoint/2010/main" val="98425888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6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6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6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4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30.  Administers Medicare and Medicaid.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EMTALA</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52740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HIPAA</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CMS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DHHA</a:t>
            </a:r>
          </a:p>
        </p:txBody>
      </p:sp>
    </p:spTree>
    <p:extLst>
      <p:ext uri="{BB962C8B-B14F-4D97-AF65-F5344CB8AC3E}">
        <p14:creationId xmlns:p14="http://schemas.microsoft.com/office/powerpoint/2010/main" val="167521820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6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6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4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6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31.  Restricts transfers until stabilization.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EMTALA</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52740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TJC</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CLIA</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CMS</a:t>
            </a:r>
          </a:p>
        </p:txBody>
      </p:sp>
    </p:spTree>
    <p:extLst>
      <p:ext uri="{BB962C8B-B14F-4D97-AF65-F5344CB8AC3E}">
        <p14:creationId xmlns:p14="http://schemas.microsoft.com/office/powerpoint/2010/main" val="423973799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4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6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6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6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32.  The Federal governments=‘s largest grant-making agency.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CMS</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52740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TJC</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OIG</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DHHS</a:t>
            </a:r>
          </a:p>
        </p:txBody>
      </p:sp>
    </p:spTree>
    <p:extLst>
      <p:ext uri="{BB962C8B-B14F-4D97-AF65-F5344CB8AC3E}">
        <p14:creationId xmlns:p14="http://schemas.microsoft.com/office/powerpoint/2010/main" val="39432533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6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6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6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00E4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33.  Does not apply in New York and Washington.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CLIA</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52740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Privacy Act</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EMTALA</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False Claims Act</a:t>
            </a:r>
          </a:p>
        </p:txBody>
      </p:sp>
    </p:spTree>
    <p:extLst>
      <p:ext uri="{BB962C8B-B14F-4D97-AF65-F5344CB8AC3E}">
        <p14:creationId xmlns:p14="http://schemas.microsoft.com/office/powerpoint/2010/main" val="50215873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4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6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6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6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34.  PPACA is aimed primarily at decreasing the number of uninsured Americans and reducing the overall costs of health care. (</a:t>
            </a:r>
            <a:r>
              <a:rPr lang="en-US" i="1" dirty="0">
                <a:solidFill>
                  <a:srgbClr val="000000"/>
                </a:solidFill>
                <a:latin typeface="Times New Roman" panose="02020603050405020304" pitchFamily="18" charset="0"/>
              </a:rPr>
              <a:t>True or False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True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False</a:t>
            </a:r>
          </a:p>
        </p:txBody>
      </p:sp>
    </p:spTree>
    <p:extLst>
      <p:ext uri="{BB962C8B-B14F-4D97-AF65-F5344CB8AC3E}">
        <p14:creationId xmlns:p14="http://schemas.microsoft.com/office/powerpoint/2010/main" val="94668327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4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7"/>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7"/>
                                        </p:tgtEl>
                                        <p:attrNameLst>
                                          <p:attrName>fillcolor</p:attrName>
                                        </p:attrNameLst>
                                      </p:cBhvr>
                                      <p:to>
                                        <a:srgbClr val="F60000"/>
                                      </p:to>
                                    </p:animClr>
                                    <p:set>
                                      <p:cBhvr>
                                        <p:cTn id="14" dur="500" fill="hold"/>
                                        <p:tgtEl>
                                          <p:spTgt spid="7"/>
                                        </p:tgtEl>
                                        <p:attrNameLst>
                                          <p:attrName>fill.type</p:attrName>
                                        </p:attrNameLst>
                                      </p:cBhvr>
                                      <p:to>
                                        <p:strVal val="solid"/>
                                      </p:to>
                                    </p:set>
                                    <p:set>
                                      <p:cBhvr>
                                        <p:cTn id="15"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childTnLst>
        </p:cTn>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35.  The two types of OIG exclusions for health care providers and suppliers who have been convicted of crimes are.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Restrictive and Permissive</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52740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Mandatory and Retroactive</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Mandatory and Permissive</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3841111"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Restrictive and Retroactive</a:t>
            </a:r>
          </a:p>
        </p:txBody>
      </p:sp>
    </p:spTree>
    <p:extLst>
      <p:ext uri="{BB962C8B-B14F-4D97-AF65-F5344CB8AC3E}">
        <p14:creationId xmlns:p14="http://schemas.microsoft.com/office/powerpoint/2010/main" val="234344919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6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6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00E4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6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36.  Which of the following not true of TJC?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Accreditation by TJC is a requirement of participation in the Medicare program</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52740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TJC will conduct an audit of the hospital every five years</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TJC requires hospitals to have facility-wide disaster plans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566991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TJC can audit without advance notice</a:t>
            </a:r>
          </a:p>
        </p:txBody>
      </p:sp>
    </p:spTree>
    <p:extLst>
      <p:ext uri="{BB962C8B-B14F-4D97-AF65-F5344CB8AC3E}">
        <p14:creationId xmlns:p14="http://schemas.microsoft.com/office/powerpoint/2010/main" val="11833666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6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00E4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6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6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9D40502-92BD-B40F-D170-09FA2ACDF8C2}"/>
              </a:ext>
            </a:extLst>
          </p:cNvPr>
          <p:cNvSpPr/>
          <p:nvPr/>
        </p:nvSpPr>
        <p:spPr>
          <a:xfrm>
            <a:off x="1306286" y="413657"/>
            <a:ext cx="9644743" cy="1001486"/>
          </a:xfrm>
          <a:prstGeom prst="round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endParaRPr lang="en-US" b="1" dirty="0">
              <a:solidFill>
                <a:srgbClr val="000000"/>
              </a:solidFill>
              <a:latin typeface="Times New Roman" panose="02020603050405020304" pitchFamily="18" charset="0"/>
            </a:endParaRPr>
          </a:p>
          <a:p>
            <a:r>
              <a:rPr lang="en-US" b="1" dirty="0">
                <a:solidFill>
                  <a:srgbClr val="000000"/>
                </a:solidFill>
                <a:latin typeface="Times New Roman" panose="02020603050405020304" pitchFamily="18" charset="0"/>
              </a:rPr>
              <a:t>37.  _____________ requires hospitals to have facility-wide disaster plans. (</a:t>
            </a:r>
            <a:r>
              <a:rPr lang="en-US" i="1" dirty="0">
                <a:solidFill>
                  <a:srgbClr val="000000"/>
                </a:solidFill>
                <a:latin typeface="Times New Roman" panose="02020603050405020304" pitchFamily="18" charset="0"/>
              </a:rPr>
              <a:t>Choose one</a:t>
            </a:r>
            <a:r>
              <a:rPr lang="en-US" b="1" dirty="0">
                <a:solidFill>
                  <a:srgbClr val="000000"/>
                </a:solidFill>
                <a:latin typeface="Times New Roman" panose="02020603050405020304" pitchFamily="18" charset="0"/>
              </a:rPr>
              <a:t>)</a:t>
            </a:r>
            <a:endParaRPr lang="en-US" dirty="0">
              <a:solidFill>
                <a:srgbClr val="000000"/>
              </a:solidFill>
              <a:effectLst/>
              <a:latin typeface="Times New Roman" panose="02020603050405020304" pitchFamily="18" charset="0"/>
            </a:endParaRPr>
          </a:p>
          <a:p>
            <a:pPr algn="ctr"/>
            <a:endParaRPr lang="en-US" dirty="0"/>
          </a:p>
        </p:txBody>
      </p:sp>
      <p:sp>
        <p:nvSpPr>
          <p:cNvPr id="3" name="Rounded Rectangle 2">
            <a:extLst>
              <a:ext uri="{FF2B5EF4-FFF2-40B4-BE49-F238E27FC236}">
                <a16:creationId xmlns:a16="http://schemas.microsoft.com/office/drawing/2014/main" id="{079B8AA6-5792-FF66-58D0-B9CA7F43A650}"/>
              </a:ext>
            </a:extLst>
          </p:cNvPr>
          <p:cNvSpPr/>
          <p:nvPr/>
        </p:nvSpPr>
        <p:spPr>
          <a:xfrm>
            <a:off x="1430978" y="1849091"/>
            <a:ext cx="8527410"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A. TJC</a:t>
            </a:r>
          </a:p>
        </p:txBody>
      </p:sp>
      <p:sp>
        <p:nvSpPr>
          <p:cNvPr id="6" name="Rounded Rectangle 5">
            <a:extLst>
              <a:ext uri="{FF2B5EF4-FFF2-40B4-BE49-F238E27FC236}">
                <a16:creationId xmlns:a16="http://schemas.microsoft.com/office/drawing/2014/main" id="{8F97F2A4-D4A9-6916-3D54-7A989004A4F1}"/>
              </a:ext>
            </a:extLst>
          </p:cNvPr>
          <p:cNvSpPr/>
          <p:nvPr/>
        </p:nvSpPr>
        <p:spPr>
          <a:xfrm>
            <a:off x="1430977" y="3691740"/>
            <a:ext cx="8527409"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C. PPACA</a:t>
            </a:r>
          </a:p>
        </p:txBody>
      </p:sp>
      <p:sp>
        <p:nvSpPr>
          <p:cNvPr id="7" name="Rounded Rectangle 6">
            <a:extLst>
              <a:ext uri="{FF2B5EF4-FFF2-40B4-BE49-F238E27FC236}">
                <a16:creationId xmlns:a16="http://schemas.microsoft.com/office/drawing/2014/main" id="{D8AE484D-52D3-8857-F851-163B2CA6B61F}"/>
              </a:ext>
            </a:extLst>
          </p:cNvPr>
          <p:cNvSpPr/>
          <p:nvPr/>
        </p:nvSpPr>
        <p:spPr>
          <a:xfrm>
            <a:off x="1430976" y="2770415"/>
            <a:ext cx="8527410" cy="631812"/>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B. CMS</a:t>
            </a:r>
          </a:p>
        </p:txBody>
      </p:sp>
      <p:sp>
        <p:nvSpPr>
          <p:cNvPr id="8" name="Rounded Rectangle 7">
            <a:extLst>
              <a:ext uri="{FF2B5EF4-FFF2-40B4-BE49-F238E27FC236}">
                <a16:creationId xmlns:a16="http://schemas.microsoft.com/office/drawing/2014/main" id="{DF2D840B-DCA6-2A2C-DFF7-B993C32D546C}"/>
              </a:ext>
            </a:extLst>
          </p:cNvPr>
          <p:cNvSpPr/>
          <p:nvPr/>
        </p:nvSpPr>
        <p:spPr>
          <a:xfrm>
            <a:off x="1430976" y="4607859"/>
            <a:ext cx="5669912" cy="631811"/>
          </a:xfrm>
          <a:prstGeom prst="roundRect">
            <a:avLst/>
          </a:prstGeom>
          <a:solidFill>
            <a:schemeClr val="accent1">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r>
              <a:rPr lang="en-US" dirty="0"/>
              <a:t>D. OIG</a:t>
            </a:r>
          </a:p>
        </p:txBody>
      </p:sp>
    </p:spTree>
    <p:extLst>
      <p:ext uri="{BB962C8B-B14F-4D97-AF65-F5344CB8AC3E}">
        <p14:creationId xmlns:p14="http://schemas.microsoft.com/office/powerpoint/2010/main" val="419345230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00E4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repeatCount="0" fill="hold" nodeType="clickEffect">
                                  <p:stCondLst>
                                    <p:cond delay="0"/>
                                  </p:stCondLst>
                                  <p:childTnLst>
                                    <p:animClr clrSpc="rgb" dir="cw">
                                      <p:cBhvr>
                                        <p:cTn id="13" dur="500" fill="hold"/>
                                        <p:tgtEl>
                                          <p:spTgt spid="6"/>
                                        </p:tgtEl>
                                        <p:attrNameLst>
                                          <p:attrName>fillcolor</p:attrName>
                                        </p:attrNameLst>
                                      </p:cBhvr>
                                      <p:to>
                                        <a:srgbClr val="F60000"/>
                                      </p:to>
                                    </p:animClr>
                                    <p:set>
                                      <p:cBhvr>
                                        <p:cTn id="14" dur="500" fill="hold"/>
                                        <p:tgtEl>
                                          <p:spTgt spid="6"/>
                                        </p:tgtEl>
                                        <p:attrNameLst>
                                          <p:attrName>fill.type</p:attrName>
                                        </p:attrNameLst>
                                      </p:cBhvr>
                                      <p:to>
                                        <p:strVal val="solid"/>
                                      </p:to>
                                    </p:set>
                                    <p:set>
                                      <p:cBhvr>
                                        <p:cTn id="15" dur="500" fill="hold"/>
                                        <p:tgtEl>
                                          <p:spTgt spid="6"/>
                                        </p:tgtEl>
                                        <p:attrNameLst>
                                          <p:attrName>fill.on</p:attrName>
                                        </p:attrNameLst>
                                      </p:cBhvr>
                                      <p:to>
                                        <p:strVal val="true"/>
                                      </p:to>
                                    </p:set>
                                  </p:child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7"/>
                                        </p:tgtEl>
                                        <p:attrNameLst>
                                          <p:attrName>fillcolor</p:attrName>
                                        </p:attrNameLst>
                                      </p:cBhvr>
                                      <p:to>
                                        <a:srgbClr val="F60000"/>
                                      </p:to>
                                    </p:animClr>
                                    <p:set>
                                      <p:cBhvr>
                                        <p:cTn id="21" dur="500" fill="hold"/>
                                        <p:tgtEl>
                                          <p:spTgt spid="7"/>
                                        </p:tgtEl>
                                        <p:attrNameLst>
                                          <p:attrName>fill.type</p:attrName>
                                        </p:attrNameLst>
                                      </p:cBhvr>
                                      <p:to>
                                        <p:strVal val="solid"/>
                                      </p:to>
                                    </p:set>
                                    <p:set>
                                      <p:cBhvr>
                                        <p:cTn id="22" dur="5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8"/>
                                        </p:tgtEl>
                                        <p:attrNameLst>
                                          <p:attrName>fillcolor</p:attrName>
                                        </p:attrNameLst>
                                      </p:cBhvr>
                                      <p:to>
                                        <a:srgbClr val="F60000"/>
                                      </p:to>
                                    </p:animClr>
                                    <p:set>
                                      <p:cBhvr>
                                        <p:cTn id="28" dur="500" fill="hold"/>
                                        <p:tgtEl>
                                          <p:spTgt spid="8"/>
                                        </p:tgtEl>
                                        <p:attrNameLst>
                                          <p:attrName>fill.type</p:attrName>
                                        </p:attrNameLst>
                                      </p:cBhvr>
                                      <p:to>
                                        <p:strVal val="solid"/>
                                      </p:to>
                                    </p:set>
                                    <p:set>
                                      <p:cBhvr>
                                        <p:cTn id="29" dur="500" fill="hold"/>
                                        <p:tgtEl>
                                          <p:spTgt spid="8"/>
                                        </p:tgtEl>
                                        <p:attrNameLst>
                                          <p:attrName>fill.on</p:attrName>
                                        </p:attrNameLst>
                                      </p:cBhvr>
                                      <p:to>
                                        <p:strVal val="true"/>
                                      </p:to>
                                    </p:set>
                                  </p:childTnLst>
                                </p:cTn>
                              </p:par>
                            </p:childTnLst>
                          </p:cTn>
                        </p:par>
                      </p:childTnLst>
                    </p:cTn>
                  </p:par>
                </p:childTnLst>
              </p:cTn>
              <p:nextCondLst>
                <p:cond evt="onClick" delay="0">
                  <p:tgtEl>
                    <p:spTgt spid="8"/>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29864</TotalTime>
  <Words>7849</Words>
  <Application>Microsoft Macintosh PowerPoint</Application>
  <PresentationFormat>Widescreen</PresentationFormat>
  <Paragraphs>1024</Paragraphs>
  <Slides>171</Slides>
  <Notes>140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171</vt:i4>
      </vt:variant>
    </vt:vector>
  </HeadingPairs>
  <TitlesOfParts>
    <vt:vector size="177" baseType="lpstr">
      <vt:lpstr>Aptos</vt:lpstr>
      <vt:lpstr>Aptos Display</vt:lpstr>
      <vt:lpstr>Arial</vt:lpstr>
      <vt:lpstr>Bookman Old Style</vt:lpstr>
      <vt:lpstr>Times New Roman</vt:lpstr>
      <vt:lpstr>Office Theme</vt:lpstr>
      <vt:lpstr>CRCS Practice Exam</vt:lpstr>
      <vt:lpstr>PowerPoint Presentation</vt:lpstr>
      <vt:lpstr>Section 1 – Patient Access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Section 2 – Billing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Section 3 – Collections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Section 4 – Federal Regulations &amp; Governing Bodies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CRCE Practice Exam</dc:title>
  <dc:creator>Emoni White</dc:creator>
  <cp:lastModifiedBy>Emoni White</cp:lastModifiedBy>
  <cp:revision>68</cp:revision>
  <dcterms:created xsi:type="dcterms:W3CDTF">2024-04-12T15:55:31Z</dcterms:created>
  <dcterms:modified xsi:type="dcterms:W3CDTF">2025-03-20T12:07:04Z</dcterms:modified>
</cp:coreProperties>
</file>