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56" r:id="rId2"/>
    <p:sldId id="391" r:id="rId3"/>
    <p:sldId id="260" r:id="rId4"/>
    <p:sldId id="257" r:id="rId5"/>
    <p:sldId id="258" r:id="rId6"/>
    <p:sldId id="259" r:id="rId7"/>
    <p:sldId id="261" r:id="rId8"/>
    <p:sldId id="502" r:id="rId9"/>
    <p:sldId id="503" r:id="rId10"/>
    <p:sldId id="504" r:id="rId11"/>
    <p:sldId id="505" r:id="rId12"/>
    <p:sldId id="506" r:id="rId13"/>
    <p:sldId id="507" r:id="rId14"/>
    <p:sldId id="508" r:id="rId15"/>
    <p:sldId id="510" r:id="rId16"/>
    <p:sldId id="511" r:id="rId17"/>
    <p:sldId id="512" r:id="rId18"/>
    <p:sldId id="513" r:id="rId19"/>
    <p:sldId id="514" r:id="rId20"/>
    <p:sldId id="515" r:id="rId21"/>
    <p:sldId id="516" r:id="rId22"/>
    <p:sldId id="517" r:id="rId23"/>
    <p:sldId id="518" r:id="rId24"/>
    <p:sldId id="519" r:id="rId25"/>
    <p:sldId id="520" r:id="rId26"/>
    <p:sldId id="521" r:id="rId27"/>
    <p:sldId id="522" r:id="rId28"/>
    <p:sldId id="523" r:id="rId29"/>
    <p:sldId id="524" r:id="rId30"/>
    <p:sldId id="525" r:id="rId31"/>
    <p:sldId id="526" r:id="rId32"/>
    <p:sldId id="527" r:id="rId33"/>
    <p:sldId id="528" r:id="rId34"/>
    <p:sldId id="529" r:id="rId35"/>
    <p:sldId id="530" r:id="rId36"/>
    <p:sldId id="531" r:id="rId37"/>
    <p:sldId id="532" r:id="rId38"/>
    <p:sldId id="533" r:id="rId39"/>
    <p:sldId id="534" r:id="rId40"/>
    <p:sldId id="535" r:id="rId41"/>
    <p:sldId id="536" r:id="rId42"/>
    <p:sldId id="537" r:id="rId43"/>
    <p:sldId id="53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153"/>
    <p:restoredTop sz="91168"/>
  </p:normalViewPr>
  <p:slideViewPr>
    <p:cSldViewPr snapToGrid="0">
      <p:cViewPr varScale="1">
        <p:scale>
          <a:sx n="96" d="100"/>
          <a:sy n="96" d="100"/>
        </p:scale>
        <p:origin x="17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E8EAD-8B0B-DE42-822C-34873BD4CCCB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81188-3176-1D48-A8D4-981D7D94ACB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262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906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443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252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206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4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216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90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E1651-A765-8809-EFA3-8CB405689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091575-3C0F-B346-FF9E-EEE1CB8C2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63CC06-6125-2495-45BB-D8FE5E1EE2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A75713-C63F-FE32-01C1-3E6F747C0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3840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4987C-94F8-508E-8F25-BCDF3D3AF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BF05E6-AA46-8149-5EA8-DCDD27E28D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A003A0-CCE4-1CF8-D535-70E3CED840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8EABA4-C92E-9CA2-D807-0095E142B4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8853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48E0D6-AA4C-DCE8-B481-90A412F1F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C29825-081A-EA9F-E980-2617520297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875E37-0236-9B58-EE74-59FE086392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055EAA-7D4C-4E9D-E372-68C8D90572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424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32CA3-3E87-0307-B264-E6BABE303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ABEA0F-9644-7E96-194A-4421BEE729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DE1B37-5854-6A5A-C707-0A17135DA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012A41-6A37-5890-56FE-1448CC2CF9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7986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C8BC1-4DB4-CDE5-3A3C-8C3FC9A94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3FDCCF-2409-0015-BCBF-76A4D4DB20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825AE6-D52E-BBC4-902A-C98E6265C8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4720A-53FD-9FC2-8AF9-6929A296D0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117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C1B95-D74A-166E-57D2-3231A0A28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5B2D8D-C4F2-8DEC-0966-4E04D7C8B9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95B7DD-96D2-411E-BF74-83C1A688D8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D24AEB-4DC2-7F59-A606-80B6B65DB7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5658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B35DD-0A4E-B53F-1CBF-3AD455F26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8126C6-0569-DAD8-3E3A-4FFC463E37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DC179-25C2-71D3-7808-64D154D6A1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FBE9C-E3E9-3158-837A-B73B785B3A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271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77CEC-3E82-A62B-C652-2CA75538C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A2B3AF-6B82-432B-600A-F87ED31B6F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02CF7F-0F35-1C8C-6AA9-58247D7291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63791-DE5B-165F-A743-F712168B12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9681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4F2E7-14C7-DC49-38E2-B28458B1D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F184C6-5F00-9104-E841-BD976D779C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45F720-E325-1E20-F192-96B59B39F5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2A2B8-F34A-1C1C-DAC6-51A9939D26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194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CFBE9-FA82-8624-EBA1-34AE83B08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C0596C-B5A2-26B4-A99E-D2F0EC80E5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DDE29B-C591-62D7-727E-8235A5C0F8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80E924-A48B-77CD-C144-AFE23919B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782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FEF14-3223-17A1-8EFB-748F2B75F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5A6BAE-1B86-140D-EF95-EC81712B42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84471F-34D9-81D9-34B6-A36C24F7C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8E4107-79CB-FE6E-E476-111C37C80C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3807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4F541-2626-9875-1A2E-ADC3BA4B0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335B06-C092-7B37-9844-E49F022D42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6C217E-23FD-A9F9-D514-06BA2CAED2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3BFD4C-93F9-16DF-C5FE-0FF8A10D9A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3504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ED68B-CACB-73D8-4376-52D0BFBBB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154D20-A7CB-BE38-E889-B20EF82250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4E364B-F15A-1B4B-0192-ED6880D686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E4F0E7-0ABF-5ADF-3F83-14EF9BB140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6439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DBF5B-69E3-C9DC-4362-44481B63E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A07CF7-556C-823E-1382-D59CC520AA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8EF977-301D-0E42-794B-9C18F1EF99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B0344E-52E2-4958-6202-E94DC91A2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9239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631FD-E4B9-6BB2-8FF5-04A717629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34EB18-8FA4-36A3-2F53-99708BE1EB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44E8BA-0102-8816-58E9-D527A61015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336EBF-0C82-262F-A2C4-AB2D72279F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21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23812-00B8-6D62-02A3-B8195EC79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4232A-B4BA-86B1-783F-D81695A5FA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A47CC6-2DE9-C138-C5D7-8E2CF609EF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B35E2-BC4E-C33D-97C1-6F6760CB65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7669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488A2-66C1-B130-0700-40659B3D8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27C4FA-81E4-C649-F645-08DD6A5C28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399ABE-B98B-0B24-8305-542614CE2D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CF231-7510-08BA-F68C-227B25F69E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7034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72613-3AAF-43BD-B090-A97F9C77B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0FC6D4-1E20-3E5E-5BD7-C8E0677827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B48568-0261-4C1E-0D80-E7205E6143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E24462-D9EA-8F55-40B0-F6AE45521C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2485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3E94D-E072-4F80-0303-E6F5FEE15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4F92F7-7F73-C720-F617-25C13C5700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882BEB-08B1-A4C2-BB8B-BA1E27F76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0AFAD8-8BCF-B20E-C6B4-FDB4A67895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1427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07DF-00ED-E935-D381-C68D82D02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C7CBE2-64E8-9E19-538B-14683EE33D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82B6AA-8417-3E78-2098-95E515B396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6B970F-630E-EFCC-5FEA-2B643E673B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413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EF28B-F4D2-BF28-7FE3-A5C7C1129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D920AA-CE98-7018-A1FB-6AFD0DB716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00DC3E-FD5B-0088-CB7F-EFF25404E7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FF35AC-49D6-E858-853F-6ADD86D57E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2948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4B885-7C69-E740-0623-A85704C5D1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834F11-8F38-940F-A177-D0D28BDBB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0EE95C-D40C-C3F6-BC16-E97A2D8FC1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6C1FAC-3CFF-D7C8-6B8D-98F618A637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3572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D8CE1-77E7-4FCE-DB5C-EFC0D011A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DA9ABB-AF62-7010-4704-51C343A63B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45CDF8-562C-197B-D99C-BBC4C13B89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DA2AB4-1136-4A23-3D34-C271742822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8990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9476B-86E4-BB86-D458-7B14C887A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A1DA9E-435B-CAB3-CE2F-3FEB245489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174148-9715-DFFA-1BF8-D9E463443A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97FCA8-D87C-20CF-2230-D132E3BC78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8574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D0804-2EB6-ECBE-CB6C-10D89DC4B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6AC6D8-6B39-CBA6-768D-748B26E678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7C4B3A-76FA-BBD3-AD2C-4F56B0F332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E67C2C-ED66-1F26-E7E7-B3E6187265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769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ADE88-1A4C-97F1-624C-DA4FE4773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8C5F8-3AD4-01C3-16A6-7BA974B4A8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959DA5-5290-600E-CEE7-E2D5916B9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0DB7E-02C9-F85D-3A27-9969D0CB70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2300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87394-E6E8-9081-5A44-0306C59F5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04DCED-169D-D48D-6154-83FE24A3C9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E8416-39D1-94F1-C85B-0EFBFB4D1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71D2AD-671A-2B87-17ED-9F80BB0572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0229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08E46-5F80-45D0-7E12-DD333ADB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2B7CC4-F4C2-3B23-2E02-8E39F458A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8AED82-C16F-F503-F002-EC9A392907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C7DFC-A8EA-D377-8542-F6FEC9B0A8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A81188-3176-1D48-A8D4-981D7D94ACB4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440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17BF0-F28C-D617-2F02-913E2B490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DD1E09-AC88-E1C4-D025-6C9D6B21E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720C7-9018-BA32-CD01-8D06E897D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8B989F-9946-99A2-D2F9-EC6EFFD2F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285A96-AE6A-E13B-90F6-C4D653AB5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705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24C87-B179-5747-D88B-635FF44C7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7F87D-A50D-C721-B343-E325740DA0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72CA8-C611-35AD-A4B3-A9A933FBA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91792-9B42-66C6-B5CD-62117FDAF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7E818-BF65-1F3C-7AAA-4FDC974B7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81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BB82C-F819-C7D3-DB7F-DBD13D687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9A67E-8D96-9528-B4E8-058BBBD13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0F690-C35F-975B-EB96-418794D2E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B5A5B-56F1-0916-76D4-8BAF4912D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6DE0F-1D3E-EA09-1DFA-D5E0FA7EF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22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074B0-4BD5-E9F4-9CFB-0B1B91289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4ABF9-A55B-4040-C9D5-EA40229E1D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92E0DB-E005-9275-680F-714C061DE6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CA33E3-3E19-6F64-4932-861CCA627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80C2B8-DBC0-C16E-B7DE-F2D1D5C2F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503EA1-C573-A0DA-8D21-0753B8BD9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017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81257-5D35-FC8B-D0B8-9BF413AD9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CC742-7600-65AE-48C6-15FCF44F2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51C3D2-87C2-BC1D-8ED8-1C3CBDB10C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84D2B6-67A2-84FC-AC6E-B16E18B6CA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CFB5C9-E985-0DC0-AE62-7D407FDB1A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D1D37B-01FE-2A75-1CE7-45BF3D695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864859-E2F7-C1B1-F41C-268E3D452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6CE7F0-203D-7CCB-62E8-B401831FB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970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C70C5-6C62-F6E7-8AE7-A6277039B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D89D25-9C88-C3C9-6ECB-30AD3378A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69A03-6A19-C2C2-0322-699EBAB99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FCA3D8-F2F9-86BD-5C98-9914CAFBE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83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60613E-65A5-DC77-CD8E-055322828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8154B2-7C08-E4DB-5086-9A5D846C6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24457D-D65E-50DE-2D85-21003B647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5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E3BDD-7D5E-F2EB-23D8-5278E5660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9F7A1-34E4-8F6F-3B20-EAE3A1D04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55B1BD-5460-4910-B34F-1B47F9F204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26623-C04D-C48C-25EA-C85A1F416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F17D7-C835-CB4A-6E1B-D5F11EA6E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9F0204-28F9-97C8-0B1B-4F575414B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334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0A1A8-08A8-41DA-EFE9-EACE3CCA7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A15EEB-FE75-FD07-F3CE-F27B1DDF98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75AC4B-74A0-2ADD-A223-F4F234CAA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C86661-5E11-4834-D947-2ACFA111A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F485C2-8C1B-34D3-4B26-9795AF8AA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684805-1769-6D91-DB11-E2CABC42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174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BDA92-76D2-A1BD-CBDA-49834182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56B7DE-F2F2-6508-1236-9CEE69518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FB176-DD79-EAFA-6BA8-64CCAA8C9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B52211-EC6D-9610-C104-58CEAE8CE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AF449-F1B2-417B-2C4B-7C825133B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85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1648AE-BF97-9B33-96C9-A7F2529599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862F9C-5FB2-86DA-24B5-FE797678F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BA1E0-43D2-1457-94F4-A35E581CD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51A7FC-D160-FD1F-8BD8-B274B8D68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96C0B-3C68-3306-A459-5C03EE15A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649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E28BB2-7000-E4D0-A821-BB69E503C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3BEF5-C959-6BA9-EB77-B586CD7CE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5B215-45FA-FF42-1321-5ACEFAA182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422139-087B-EC4C-AFB3-F707B169E32E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FFE8E-D673-5F17-893F-7783C94333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A2E41-EC2A-32C3-AF03-3630D9D88B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9BD23A-CFB8-E24A-8C89-EE87356780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01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alaborlawnews.com/lawsuit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56912-A125-1260-00E6-DD52F56A80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6082" y="5548562"/>
            <a:ext cx="9144000" cy="97531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</a:rPr>
              <a:t>CCT Practice Exam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DD1C701E-C192-3FD2-CFD1-045E51CC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900029"/>
            <a:ext cx="7772400" cy="436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12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5CFD58-9257-2F1C-B764-780CDBB39269}"/>
              </a:ext>
            </a:extLst>
          </p:cNvPr>
          <p:cNvSpPr txBox="1"/>
          <p:nvPr/>
        </p:nvSpPr>
        <p:spPr>
          <a:xfrm>
            <a:off x="831273" y="484909"/>
            <a:ext cx="108065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Welcome!</a:t>
            </a:r>
          </a:p>
          <a:p>
            <a:endParaRPr lang="en-US" dirty="0"/>
          </a:p>
          <a:p>
            <a:r>
              <a:rPr lang="en-US" dirty="0"/>
              <a:t>Please utilize this slide deck in preparation for your upcoming exam</a:t>
            </a:r>
          </a:p>
          <a:p>
            <a:endParaRPr lang="en-US" dirty="0"/>
          </a:p>
          <a:p>
            <a:r>
              <a:rPr lang="en-US" dirty="0"/>
              <a:t> - Review the questions carefully then select the appropriate answer(s) from the choices presented.</a:t>
            </a:r>
          </a:p>
          <a:p>
            <a:endParaRPr lang="en-US" dirty="0"/>
          </a:p>
          <a:p>
            <a:r>
              <a:rPr lang="en-US" dirty="0"/>
              <a:t> - If the answer(s) selected is correct, it will highlight in </a:t>
            </a:r>
            <a:r>
              <a:rPr lang="en-US" dirty="0">
                <a:solidFill>
                  <a:srgbClr val="00B050"/>
                </a:solidFill>
              </a:rPr>
              <a:t>GREEN</a:t>
            </a:r>
            <a:r>
              <a:rPr lang="en-US" dirty="0"/>
              <a:t>; if incorrect, it will highlight in </a:t>
            </a:r>
            <a:r>
              <a:rPr lang="en-US" dirty="0">
                <a:solidFill>
                  <a:srgbClr val="FF0000"/>
                </a:solidFill>
              </a:rPr>
              <a:t>RED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  - To move about the slides, please use the arrows at the bottom left corner.  You can go back to a slide at any time.</a:t>
            </a:r>
          </a:p>
        </p:txBody>
      </p:sp>
    </p:spTree>
    <p:extLst>
      <p:ext uri="{BB962C8B-B14F-4D97-AF65-F5344CB8AC3E}">
        <p14:creationId xmlns:p14="http://schemas.microsoft.com/office/powerpoint/2010/main" val="382699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5CF77-59E9-EFCF-9B4F-182C093F8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Certified Compliance Technician</a:t>
            </a:r>
          </a:p>
        </p:txBody>
      </p:sp>
      <p:sp>
        <p:nvSpPr>
          <p:cNvPr id="3" name="Action Button: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A001CF7A-1B2A-1DD8-FBD2-AE81C8D667C4}"/>
              </a:ext>
            </a:extLst>
          </p:cNvPr>
          <p:cNvSpPr/>
          <p:nvPr/>
        </p:nvSpPr>
        <p:spPr>
          <a:xfrm>
            <a:off x="11521440" y="6176963"/>
            <a:ext cx="542544" cy="521208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Content Placeholder 6" descr="Close-up of a word&#10;&#10;Description automatically generated">
            <a:extLst>
              <a:ext uri="{FF2B5EF4-FFF2-40B4-BE49-F238E27FC236}">
                <a16:creationId xmlns:a16="http://schemas.microsoft.com/office/drawing/2014/main" id="{5A27DE5E-DA6C-BFE9-2607-5D7B8607A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63656" y="1506586"/>
            <a:ext cx="5191585" cy="5191585"/>
          </a:xfrm>
        </p:spPr>
      </p:pic>
    </p:spTree>
    <p:extLst>
      <p:ext uri="{BB962C8B-B14F-4D97-AF65-F5344CB8AC3E}">
        <p14:creationId xmlns:p14="http://schemas.microsoft.com/office/powerpoint/2010/main" val="1866380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1.  All of the following are components of an effective compliance plan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6" y="2111830"/>
            <a:ext cx="6055673" cy="3958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Conducting appropriate training and education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7" y="3429000"/>
            <a:ext cx="3930732" cy="66307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Becoming certified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770415"/>
            <a:ext cx="3930732" cy="3958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Enforcing disciplinary standards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2D840B-DCA6-2A2C-DFF7-B993C32D546C}"/>
              </a:ext>
            </a:extLst>
          </p:cNvPr>
          <p:cNvSpPr/>
          <p:nvPr/>
        </p:nvSpPr>
        <p:spPr>
          <a:xfrm>
            <a:off x="1430977" y="4285507"/>
            <a:ext cx="6055672" cy="3958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Internal monitoring and auditing</a:t>
            </a:r>
          </a:p>
        </p:txBody>
      </p:sp>
    </p:spTree>
    <p:extLst>
      <p:ext uri="{BB962C8B-B14F-4D97-AF65-F5344CB8AC3E}">
        <p14:creationId xmlns:p14="http://schemas.microsoft.com/office/powerpoint/2010/main" val="28947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2. Self-reporting offers the opportunity to: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2111830"/>
            <a:ext cx="5569898" cy="7683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Avoid fines associated with fraudulent behavior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6" y="4328670"/>
            <a:ext cx="5569897" cy="6585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Negotiate a fair monetary settlement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6" y="3209421"/>
            <a:ext cx="5569898" cy="87680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Minimize the potential cost and disruption of a full-scale investigation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2D840B-DCA6-2A2C-DFF7-B993C32D546C}"/>
              </a:ext>
            </a:extLst>
          </p:cNvPr>
          <p:cNvSpPr/>
          <p:nvPr/>
        </p:nvSpPr>
        <p:spPr>
          <a:xfrm>
            <a:off x="1430977" y="5383099"/>
            <a:ext cx="5569898" cy="6585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B &amp; C</a:t>
            </a:r>
          </a:p>
        </p:txBody>
      </p:sp>
    </p:spTree>
    <p:extLst>
      <p:ext uri="{BB962C8B-B14F-4D97-AF65-F5344CB8AC3E}">
        <p14:creationId xmlns:p14="http://schemas.microsoft.com/office/powerpoint/2010/main" val="106488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laboratory who performs moderate and high complexity testing tha</a:t>
            </a:r>
            <a:r>
              <a:rPr lang="en-US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 meets that standards of a private non-profit accreditation program approved by DHHS my file for a:</a:t>
            </a:r>
            <a:endParaRPr lang="en-US" b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2111830"/>
            <a:ext cx="3930732" cy="3958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Certificate of Accreditation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7" y="3691740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Certificate of Proficiency Testing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770414"/>
            <a:ext cx="4263970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Certificate of Laboratory Operations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35D26B-2693-7F00-525C-99B7EA8C6917}"/>
              </a:ext>
            </a:extLst>
          </p:cNvPr>
          <p:cNvSpPr/>
          <p:nvPr/>
        </p:nvSpPr>
        <p:spPr>
          <a:xfrm>
            <a:off x="1430977" y="4613066"/>
            <a:ext cx="4263970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Certificate of Laboratory Achievement</a:t>
            </a:r>
          </a:p>
        </p:txBody>
      </p:sp>
    </p:spTree>
    <p:extLst>
      <p:ext uri="{BB962C8B-B14F-4D97-AF65-F5344CB8AC3E}">
        <p14:creationId xmlns:p14="http://schemas.microsoft.com/office/powerpoint/2010/main" val="4058209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enroll in the CLIA program, laboratories must do all of the following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2111830"/>
            <a:ext cx="3930732" cy="50747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Complete an application. 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7" y="3428050"/>
            <a:ext cx="3930732" cy="6598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Be subpoenaed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92227"/>
            <a:ext cx="3930732" cy="6237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Pay fees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2D840B-DCA6-2A2C-DFF7-B993C32D546C}"/>
              </a:ext>
            </a:extLst>
          </p:cNvPr>
          <p:cNvSpPr/>
          <p:nvPr/>
        </p:nvSpPr>
        <p:spPr>
          <a:xfrm>
            <a:off x="1448905" y="4199966"/>
            <a:ext cx="3912803" cy="6598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Become certified</a:t>
            </a:r>
          </a:p>
        </p:txBody>
      </p:sp>
    </p:spTree>
    <p:extLst>
      <p:ext uri="{BB962C8B-B14F-4D97-AF65-F5344CB8AC3E}">
        <p14:creationId xmlns:p14="http://schemas.microsoft.com/office/powerpoint/2010/main" val="261530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Which of the following is an element of the IOG compliance Guidance Plan?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Implementing oral policies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5739844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Responding to detected offences and taking corrective action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0F5F25B-BC05-491B-D08A-B37E55A05112}"/>
              </a:ext>
            </a:extLst>
          </p:cNvPr>
          <p:cNvSpPr/>
          <p:nvPr/>
        </p:nvSpPr>
        <p:spPr>
          <a:xfrm>
            <a:off x="1430976" y="3429000"/>
            <a:ext cx="5739843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Designating a Chief Financial Officer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C203019-80FE-4795-FB4F-D516DF548452}"/>
              </a:ext>
            </a:extLst>
          </p:cNvPr>
          <p:cNvSpPr/>
          <p:nvPr/>
        </p:nvSpPr>
        <p:spPr>
          <a:xfrm>
            <a:off x="1430977" y="4278661"/>
            <a:ext cx="573984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Conducting external monitoring and auditing</a:t>
            </a:r>
          </a:p>
        </p:txBody>
      </p:sp>
    </p:spTree>
    <p:extLst>
      <p:ext uri="{BB962C8B-B14F-4D97-AF65-F5344CB8AC3E}">
        <p14:creationId xmlns:p14="http://schemas.microsoft.com/office/powerpoint/2010/main" val="377876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2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6.  Which of the following activities are not designated to reduce the percentage of Medicare dollars paid?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6" y="1699452"/>
            <a:ext cx="5306707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Medically unnecessary or unreasonable care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5306706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Inpatient care that could have been provided in a more economical setting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4BF9773-3890-6FE6-FA88-5230E7C9E326}"/>
              </a:ext>
            </a:extLst>
          </p:cNvPr>
          <p:cNvSpPr/>
          <p:nvPr/>
        </p:nvSpPr>
        <p:spPr>
          <a:xfrm>
            <a:off x="1430977" y="3476251"/>
            <a:ext cx="5306706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Hospital actions that circumvent Medicare payment rules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2121AED-4AF3-8005-CD29-73D8887507E9}"/>
              </a:ext>
            </a:extLst>
          </p:cNvPr>
          <p:cNvSpPr/>
          <p:nvPr/>
        </p:nvSpPr>
        <p:spPr>
          <a:xfrm>
            <a:off x="1430977" y="4336931"/>
            <a:ext cx="5306706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Correct diagnostic information and/or adequate documentation</a:t>
            </a:r>
          </a:p>
        </p:txBody>
      </p:sp>
    </p:spTree>
    <p:extLst>
      <p:ext uri="{BB962C8B-B14F-4D97-AF65-F5344CB8AC3E}">
        <p14:creationId xmlns:p14="http://schemas.microsoft.com/office/powerpoint/2010/main" val="339136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7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OIG ambulance compliance program guidance outlines the following:</a:t>
            </a:r>
            <a:endParaRPr lang="en-US" b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2111830"/>
            <a:ext cx="4326886" cy="3958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Common areas of fraud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7" y="3691740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Areas of risk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770414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Common areas of abuse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35D26B-2693-7F00-525C-99B7EA8C6917}"/>
              </a:ext>
            </a:extLst>
          </p:cNvPr>
          <p:cNvSpPr/>
          <p:nvPr/>
        </p:nvSpPr>
        <p:spPr>
          <a:xfrm>
            <a:off x="1430977" y="4613066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413750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8.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 service provider should develop a reasonable response to address identified risk areas, which one or more of the following are not included in the OIG’s compliance plan:</a:t>
            </a:r>
            <a:endParaRPr lang="en-US" b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2111830"/>
            <a:ext cx="5804012" cy="74877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Fines for employees who are identified as compliance plan offenders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97F2A4-D4A9-6916-3D54-7A989004A4F1}"/>
              </a:ext>
            </a:extLst>
          </p:cNvPr>
          <p:cNvSpPr/>
          <p:nvPr/>
        </p:nvSpPr>
        <p:spPr>
          <a:xfrm>
            <a:off x="1430977" y="4043807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Reasonable time frames for specific situations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3123340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Actions that may require continual oversight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35D26B-2693-7F00-525C-99B7EA8C6917}"/>
              </a:ext>
            </a:extLst>
          </p:cNvPr>
          <p:cNvSpPr/>
          <p:nvPr/>
        </p:nvSpPr>
        <p:spPr>
          <a:xfrm>
            <a:off x="1430977" y="4917866"/>
            <a:ext cx="3930732" cy="61131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39131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repeatCount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9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Safe Harbors are regulations that describe payment practices that do not violate: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The Anti-Kickback Statute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Voluntary compliance program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24B6259-93CE-6C0D-FE25-70A98BE0E6D2}"/>
              </a:ext>
            </a:extLst>
          </p:cNvPr>
          <p:cNvSpPr/>
          <p:nvPr/>
        </p:nvSpPr>
        <p:spPr>
          <a:xfrm>
            <a:off x="1430977" y="353169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Civil Rights requirement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BB5D7E2-1866-53D2-95F2-B332A4DEDECF}"/>
              </a:ext>
            </a:extLst>
          </p:cNvPr>
          <p:cNvSpPr/>
          <p:nvPr/>
        </p:nvSpPr>
        <p:spPr>
          <a:xfrm>
            <a:off x="1430977" y="4352703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EMTALA</a:t>
            </a:r>
          </a:p>
        </p:txBody>
      </p:sp>
    </p:spTree>
    <p:extLst>
      <p:ext uri="{BB962C8B-B14F-4D97-AF65-F5344CB8AC3E}">
        <p14:creationId xmlns:p14="http://schemas.microsoft.com/office/powerpoint/2010/main" val="44153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2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10.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Who has the responsibility for operating and monitoring the organization’s compliance program?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1699452"/>
            <a:ext cx="501795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Chief Executive Officer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5017950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Chief Financial Officer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4011D1E-F914-50BF-EF2E-EA171BF22A41}"/>
              </a:ext>
            </a:extLst>
          </p:cNvPr>
          <p:cNvSpPr/>
          <p:nvPr/>
        </p:nvSpPr>
        <p:spPr>
          <a:xfrm>
            <a:off x="1430977" y="3429000"/>
            <a:ext cx="501795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Chief Compliance Officer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351A4BD-6CC8-20B7-C012-FF714A75907E}"/>
              </a:ext>
            </a:extLst>
          </p:cNvPr>
          <p:cNvSpPr/>
          <p:nvPr/>
        </p:nvSpPr>
        <p:spPr>
          <a:xfrm>
            <a:off x="1430975" y="4242428"/>
            <a:ext cx="5017951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Chief Resource Officer</a:t>
            </a:r>
          </a:p>
        </p:txBody>
      </p:sp>
    </p:spTree>
    <p:extLst>
      <p:ext uri="{BB962C8B-B14F-4D97-AF65-F5344CB8AC3E}">
        <p14:creationId xmlns:p14="http://schemas.microsoft.com/office/powerpoint/2010/main" val="324862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11.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OIG has developed and issued compliance program guidance directed at a variety of segments in the healthcare industry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234460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2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9D40502-92BD-B40F-D170-09FA2ACDF8C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12.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Providers can benefit from using the self-disclosure protocol of the Corporate Integrity Agreement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79B8AA6-5792-FF66-58D0-B9CA7F43A650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AE484D-52D3-8857-F851-163B2CA6B61F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22390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2A8FD-288F-7DDF-741A-38FC8C801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9C8C01F-54A6-5528-60DC-7BFC8A5982C8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13.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Individual and small group physician practices are not required to submit all OIG suggested compliance components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7746B8D-0AEE-05F1-859A-1B754BFDEA5D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3EF148-A743-F410-4AAA-67D524AF0158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05438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1B498A-56BA-EEF8-84CA-B44543297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C9C7FD4-F46D-89A2-0181-CF7FDFC6A6F0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14.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Although compliance can be compelled where necessary, it is primarily dependent on voluntary adherence by healthcare practitioners, suppliers, the government, and the public.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F4675DD-A726-C9C4-409C-34442A3AD242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2385647-56FE-7DE7-8322-38ECA4337E3A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46760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96396-F2DC-6406-9130-5D57163B3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367B146-3EE2-85E5-ED61-177A134650AE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15.  The Social Security Act requires you to determine, based on your review of services furnished by healthcare practitioners and providers, whether Medicare should make payment.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F34FE7C-77B4-F33A-0B8D-5A0BA8AD4C09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5F0BA44-2D0E-23F4-D673-DEB2EBB5D66D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73233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3BD6F-2BC8-1CE7-A9DE-94CE5703A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6A0B949-E7CD-E760-2934-AB64DB75C749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16.  The OIG has demonstrated that one-day stays have a higher incidence of unnecessary admissions when compared to discharges that occur after just one day.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26A71F8-7A84-5076-E59D-29F2F41EBE1A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F9051E3-FE69-536D-4DB0-700FDD39AAEC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48531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3048C-CFDC-618E-6459-C5568AD9D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2C07657-E208-CFCA-EBDF-92BCFD3C54A6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17.  If a provider has more pression internal issues, it may decline to participate in a specific HCQIP without penalty.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E1BD5D2-648F-2FE1-4FC7-4DA8DE84694D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71E6AE7-E2E3-0310-029E-C9E713CA14CD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327265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319AE-3EBB-5698-0E9F-D18C40549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9AD4B97-5B37-E8F0-F6B2-021E1F46778A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18.  The OIG develops cases involving civil and criminal violations of federal law.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1AB05E3-4804-0C70-B9A7-E581DDFE9127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210E200-0593-8C6F-108A-1018A0BC8C98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90879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CACC8-0159-0104-2D72-8B6715707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5362273-8F85-B5A6-ED2B-71DCC5993954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19.  The Provider Self-Disclosure Protocol was designed to require mandatory disclosure of potential violations.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E1CF910-ED7D-8CDA-EC56-B72DFFAE236D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3E77698-DCA6-ED27-E513-4D1819E31CD2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3565760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18887-B36E-BD42-C478-61565920D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9E1FE00-7AB5-067A-2CA8-AA587460F19D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20.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OIG does not recommend reviewing claims denials.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0B1F2C4-2F8C-D8E3-622E-7D6827C10029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4B4B2F3-3F51-704D-68D2-3CBFAD5CCAA8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72224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58650-93D7-A6CD-6B91-3BDA1BF11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5B402AF-9FD4-443B-280B-166D3DA8E3AA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21.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CMS will audit facilities adherence to Title VI of the Civil Rights Act.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AF7550A-2156-6139-8A95-C0EB9F40ADCF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2117B77-3ACE-AFCB-49FC-62F9196723A4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340449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31AF8-1441-FDDC-054B-9D7DE0FC9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CAC18E3-B536-D952-3C9A-907EC601BF7F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22.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In order to enforce civil rights laws, the Office for Civil Rights may refer the matter to the Department of Justice for legal action.</a:t>
            </a:r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602B2EC-8489-73CA-1DD3-FDC430C5CE23}"/>
              </a:ext>
            </a:extLst>
          </p:cNvPr>
          <p:cNvSpPr/>
          <p:nvPr/>
        </p:nvSpPr>
        <p:spPr>
          <a:xfrm>
            <a:off x="1430977" y="1699452"/>
            <a:ext cx="393073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A2BDE53-67B2-724D-FB02-6D7B6DE1218A}"/>
              </a:ext>
            </a:extLst>
          </p:cNvPr>
          <p:cNvSpPr/>
          <p:nvPr/>
        </p:nvSpPr>
        <p:spPr>
          <a:xfrm>
            <a:off x="1430977" y="2615571"/>
            <a:ext cx="393073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FALSE</a:t>
            </a:r>
          </a:p>
        </p:txBody>
      </p:sp>
    </p:spTree>
    <p:extLst>
      <p:ext uri="{BB962C8B-B14F-4D97-AF65-F5344CB8AC3E}">
        <p14:creationId xmlns:p14="http://schemas.microsoft.com/office/powerpoint/2010/main" val="107534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9C322B-E8E2-B985-63C0-0775223C0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8338F0D-81D3-3D6E-01BE-133199D240A5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23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ASCA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2C0EF50-2548-CBBD-464D-B8B91256BF8F}"/>
              </a:ext>
            </a:extLst>
          </p:cNvPr>
          <p:cNvSpPr/>
          <p:nvPr/>
        </p:nvSpPr>
        <p:spPr>
          <a:xfrm>
            <a:off x="1430977" y="1699452"/>
            <a:ext cx="8178244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Administrative Simplification and Compliance Amendment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E424A6C-347C-9701-603A-09714BED705E}"/>
              </a:ext>
            </a:extLst>
          </p:cNvPr>
          <p:cNvSpPr/>
          <p:nvPr/>
        </p:nvSpPr>
        <p:spPr>
          <a:xfrm>
            <a:off x="1430976" y="2615571"/>
            <a:ext cx="8178243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Administrative Simplification Compliance Act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0188FA-358B-AE11-11BD-70CCA2667C2C}"/>
              </a:ext>
            </a:extLst>
          </p:cNvPr>
          <p:cNvSpPr/>
          <p:nvPr/>
        </p:nvSpPr>
        <p:spPr>
          <a:xfrm>
            <a:off x="1430977" y="3429000"/>
            <a:ext cx="817824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Administrative Sanctions for Corporate Activities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7C3B79F-FB1A-E5FA-6B0B-5C6FADC98BE6}"/>
              </a:ext>
            </a:extLst>
          </p:cNvPr>
          <p:cNvSpPr/>
          <p:nvPr/>
        </p:nvSpPr>
        <p:spPr>
          <a:xfrm>
            <a:off x="1430975" y="4242428"/>
            <a:ext cx="817824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Association Standards and Compliance Activities</a:t>
            </a:r>
          </a:p>
        </p:txBody>
      </p:sp>
    </p:spTree>
    <p:extLst>
      <p:ext uri="{BB962C8B-B14F-4D97-AF65-F5344CB8AC3E}">
        <p14:creationId xmlns:p14="http://schemas.microsoft.com/office/powerpoint/2010/main" val="56792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05514-3125-F5B7-07F2-E637F23C7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486618F-7EF2-DB06-A52F-28FCC8DCD6BC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24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COC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E6377E8-2239-A96A-F935-59911F5BE324}"/>
              </a:ext>
            </a:extLst>
          </p:cNvPr>
          <p:cNvSpPr/>
          <p:nvPr/>
        </p:nvSpPr>
        <p:spPr>
          <a:xfrm>
            <a:off x="1430977" y="1699452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Certificate of Corporation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7D2FEA8-F223-D0E4-6862-DC252A42EF1F}"/>
              </a:ext>
            </a:extLst>
          </p:cNvPr>
          <p:cNvSpPr/>
          <p:nvPr/>
        </p:nvSpPr>
        <p:spPr>
          <a:xfrm>
            <a:off x="1430977" y="2615571"/>
            <a:ext cx="3574160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Certificate of Collaboration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4A02728-7F52-5DB6-F8EF-71F1A6566D33}"/>
              </a:ext>
            </a:extLst>
          </p:cNvPr>
          <p:cNvSpPr/>
          <p:nvPr/>
        </p:nvSpPr>
        <p:spPr>
          <a:xfrm>
            <a:off x="1430977" y="3429000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Certificate of Compliance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CC5F22F-CEEC-EF09-10FA-7FDA0965BFF1}"/>
              </a:ext>
            </a:extLst>
          </p:cNvPr>
          <p:cNvSpPr/>
          <p:nvPr/>
        </p:nvSpPr>
        <p:spPr>
          <a:xfrm>
            <a:off x="1430975" y="4242428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Collaboration of Compliance</a:t>
            </a:r>
          </a:p>
        </p:txBody>
      </p:sp>
    </p:spTree>
    <p:extLst>
      <p:ext uri="{BB962C8B-B14F-4D97-AF65-F5344CB8AC3E}">
        <p14:creationId xmlns:p14="http://schemas.microsoft.com/office/powerpoint/2010/main" val="120707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C4D7F-85F2-B215-AE3F-03DF262FA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C7931E5-E35D-2E25-F0BF-15090EB4DFB6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25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DOJ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40F05FA-2350-BCBC-367A-AF3E30806322}"/>
              </a:ext>
            </a:extLst>
          </p:cNvPr>
          <p:cNvSpPr/>
          <p:nvPr/>
        </p:nvSpPr>
        <p:spPr>
          <a:xfrm>
            <a:off x="1430977" y="1699452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Director of Judgment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80480BC-001F-D1A9-3CBF-0EACE3E8192B}"/>
              </a:ext>
            </a:extLst>
          </p:cNvPr>
          <p:cNvSpPr/>
          <p:nvPr/>
        </p:nvSpPr>
        <p:spPr>
          <a:xfrm>
            <a:off x="1430977" y="2615571"/>
            <a:ext cx="3574160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Department of the Judiciary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0E7B9EB-7E0F-1219-2686-D87158A6249B}"/>
              </a:ext>
            </a:extLst>
          </p:cNvPr>
          <p:cNvSpPr/>
          <p:nvPr/>
        </p:nvSpPr>
        <p:spPr>
          <a:xfrm>
            <a:off x="1430977" y="3429000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Director of the Judiciary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13CDE22-F0CD-1519-C323-472AC66B8B8B}"/>
              </a:ext>
            </a:extLst>
          </p:cNvPr>
          <p:cNvSpPr/>
          <p:nvPr/>
        </p:nvSpPr>
        <p:spPr>
          <a:xfrm>
            <a:off x="1430975" y="4242428"/>
            <a:ext cx="357416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Department of Justice</a:t>
            </a:r>
          </a:p>
        </p:txBody>
      </p:sp>
    </p:spTree>
    <p:extLst>
      <p:ext uri="{BB962C8B-B14F-4D97-AF65-F5344CB8AC3E}">
        <p14:creationId xmlns:p14="http://schemas.microsoft.com/office/powerpoint/2010/main" val="295972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36B9E-E4AE-56FD-9114-8EA6FCF2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4CAE943-393E-2F4E-872D-7386D9BECF7E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26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HCQIP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16FF563-F20D-5099-DEAB-CABC19D388E2}"/>
              </a:ext>
            </a:extLst>
          </p:cNvPr>
          <p:cNvSpPr/>
          <p:nvPr/>
        </p:nvSpPr>
        <p:spPr>
          <a:xfrm>
            <a:off x="1430976" y="1699452"/>
            <a:ext cx="7167591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Health Care Quality Improvement Program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ADCE235-C51D-06C8-DA5D-15B8EC67BC19}"/>
              </a:ext>
            </a:extLst>
          </p:cNvPr>
          <p:cNvSpPr/>
          <p:nvPr/>
        </p:nvSpPr>
        <p:spPr>
          <a:xfrm>
            <a:off x="1430977" y="2615571"/>
            <a:ext cx="7167590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Hospital Compliance and Quality Improvement Program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13558FE-F307-438E-EF04-A5CE526C0D59}"/>
              </a:ext>
            </a:extLst>
          </p:cNvPr>
          <p:cNvSpPr/>
          <p:nvPr/>
        </p:nvSpPr>
        <p:spPr>
          <a:xfrm>
            <a:off x="1430976" y="3429000"/>
            <a:ext cx="7167590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Health Compliance and Quality Implementation Program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09AF223-637F-BA2A-BFC9-43F3295DA195}"/>
              </a:ext>
            </a:extLst>
          </p:cNvPr>
          <p:cNvSpPr/>
          <p:nvPr/>
        </p:nvSpPr>
        <p:spPr>
          <a:xfrm>
            <a:off x="1430974" y="4242428"/>
            <a:ext cx="716758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Hospital Claims and Quality Improvement Plan</a:t>
            </a:r>
          </a:p>
        </p:txBody>
      </p:sp>
    </p:spTree>
    <p:extLst>
      <p:ext uri="{BB962C8B-B14F-4D97-AF65-F5344CB8AC3E}">
        <p14:creationId xmlns:p14="http://schemas.microsoft.com/office/powerpoint/2010/main" val="254848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D73A6-CFE8-D9CD-BB5C-FC3812904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D97D5E-942D-5F4C-4055-9A491999ED78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27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Compliance programs need to offer ___________ reporting of potential violations.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448FF3F-DAB4-74D9-A3B5-08C523153FA5}"/>
              </a:ext>
            </a:extLst>
          </p:cNvPr>
          <p:cNvSpPr/>
          <p:nvPr/>
        </p:nvSpPr>
        <p:spPr>
          <a:xfrm>
            <a:off x="1430976" y="1699452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Available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3A2565C-AD40-B872-4599-635D5C55AB7C}"/>
              </a:ext>
            </a:extLst>
          </p:cNvPr>
          <p:cNvSpPr/>
          <p:nvPr/>
        </p:nvSpPr>
        <p:spPr>
          <a:xfrm>
            <a:off x="1430977" y="2615571"/>
            <a:ext cx="336561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Continuous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6810A2A-D181-9425-B6BF-452C683D6F63}"/>
              </a:ext>
            </a:extLst>
          </p:cNvPr>
          <p:cNvSpPr/>
          <p:nvPr/>
        </p:nvSpPr>
        <p:spPr>
          <a:xfrm>
            <a:off x="1430976" y="3429000"/>
            <a:ext cx="336561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Anonymous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9E96BCA-6C93-F296-9F40-F35363565D84}"/>
              </a:ext>
            </a:extLst>
          </p:cNvPr>
          <p:cNvSpPr/>
          <p:nvPr/>
        </p:nvSpPr>
        <p:spPr>
          <a:xfrm>
            <a:off x="1430974" y="4242428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Public</a:t>
            </a:r>
          </a:p>
        </p:txBody>
      </p:sp>
    </p:spTree>
    <p:extLst>
      <p:ext uri="{BB962C8B-B14F-4D97-AF65-F5344CB8AC3E}">
        <p14:creationId xmlns:p14="http://schemas.microsoft.com/office/powerpoint/2010/main" val="60115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78C54-F544-4DC6-B050-5D82FBDB1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B4791A4-F8AA-7E04-880B-0161845E5538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28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Compliance plan education needs to be offered at least _________________ for existing employees.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FCDED7D-8539-9AD7-40A8-1847EB8FC5FE}"/>
              </a:ext>
            </a:extLst>
          </p:cNvPr>
          <p:cNvSpPr/>
          <p:nvPr/>
        </p:nvSpPr>
        <p:spPr>
          <a:xfrm>
            <a:off x="1430976" y="1699452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Every two years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781270F-B094-B44F-7971-07A21A84E32B}"/>
              </a:ext>
            </a:extLst>
          </p:cNvPr>
          <p:cNvSpPr/>
          <p:nvPr/>
        </p:nvSpPr>
        <p:spPr>
          <a:xfrm>
            <a:off x="1430977" y="2615571"/>
            <a:ext cx="336561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Quarterly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D26954B-1F32-1390-4268-92778E64D600}"/>
              </a:ext>
            </a:extLst>
          </p:cNvPr>
          <p:cNvSpPr/>
          <p:nvPr/>
        </p:nvSpPr>
        <p:spPr>
          <a:xfrm>
            <a:off x="1430976" y="3429000"/>
            <a:ext cx="336561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Annually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9959191-32B5-2F61-6A36-C45915C558D5}"/>
              </a:ext>
            </a:extLst>
          </p:cNvPr>
          <p:cNvSpPr/>
          <p:nvPr/>
        </p:nvSpPr>
        <p:spPr>
          <a:xfrm>
            <a:off x="1430974" y="4242428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Bi-annually</a:t>
            </a:r>
          </a:p>
        </p:txBody>
      </p:sp>
    </p:spTree>
    <p:extLst>
      <p:ext uri="{BB962C8B-B14F-4D97-AF65-F5344CB8AC3E}">
        <p14:creationId xmlns:p14="http://schemas.microsoft.com/office/powerpoint/2010/main" val="393879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3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89762-8EC7-9FD8-BC03-A6A118C35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823B7D-320D-1C54-819A-32DBA2C7CD6E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29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 key element for submitting an accurate and acceptable diagnostic claim requires patient information and a valid _________.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899DA19-3C12-A76C-C768-FCB9BF668834}"/>
              </a:ext>
            </a:extLst>
          </p:cNvPr>
          <p:cNvSpPr/>
          <p:nvPr/>
        </p:nvSpPr>
        <p:spPr>
          <a:xfrm>
            <a:off x="1430976" y="1699452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Physician order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72E7F7E-38DC-94DF-DFC8-CBB4F68F4D95}"/>
              </a:ext>
            </a:extLst>
          </p:cNvPr>
          <p:cNvSpPr/>
          <p:nvPr/>
        </p:nvSpPr>
        <p:spPr>
          <a:xfrm>
            <a:off x="1430977" y="2615571"/>
            <a:ext cx="336561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Diagnosis or symptom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8CA1AD9-FC4E-A14E-1C4C-3F2E0A81F203}"/>
              </a:ext>
            </a:extLst>
          </p:cNvPr>
          <p:cNvSpPr/>
          <p:nvPr/>
        </p:nvSpPr>
        <p:spPr>
          <a:xfrm>
            <a:off x="1430976" y="3429000"/>
            <a:ext cx="336561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Date of service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19478B8-5807-48DE-0F45-42B8484F6D99}"/>
              </a:ext>
            </a:extLst>
          </p:cNvPr>
          <p:cNvSpPr/>
          <p:nvPr/>
        </p:nvSpPr>
        <p:spPr>
          <a:xfrm>
            <a:off x="1430974" y="4242428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71001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AC084-457F-D8CF-D1C9-C385D61D9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F603E29-A6CB-F67F-1534-4B3E4F8415B7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30.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Submitting a claim at a higher level of service than was actually rendered is frequently referred to as  __________.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1B98AB7-1543-6D1B-D28F-0832F185C8C8}"/>
              </a:ext>
            </a:extLst>
          </p:cNvPr>
          <p:cNvSpPr/>
          <p:nvPr/>
        </p:nvSpPr>
        <p:spPr>
          <a:xfrm>
            <a:off x="1430976" y="1699452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an incentive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F52CAA0-9693-2B71-ACBD-A4BDB5808B7E}"/>
              </a:ext>
            </a:extLst>
          </p:cNvPr>
          <p:cNvSpPr/>
          <p:nvPr/>
        </p:nvSpPr>
        <p:spPr>
          <a:xfrm>
            <a:off x="1430977" y="2615571"/>
            <a:ext cx="336561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up-coding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936A41C-3D87-ECB1-2F2A-5B4987DFDDF7}"/>
              </a:ext>
            </a:extLst>
          </p:cNvPr>
          <p:cNvSpPr/>
          <p:nvPr/>
        </p:nvSpPr>
        <p:spPr>
          <a:xfrm>
            <a:off x="1430976" y="3429000"/>
            <a:ext cx="336561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Good for business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C1BB962-B271-DE4E-6587-835EB42D6C4E}"/>
              </a:ext>
            </a:extLst>
          </p:cNvPr>
          <p:cNvSpPr/>
          <p:nvPr/>
        </p:nvSpPr>
        <p:spPr>
          <a:xfrm>
            <a:off x="1430974" y="4242428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 kickback</a:t>
            </a:r>
          </a:p>
        </p:txBody>
      </p:sp>
    </p:spTree>
    <p:extLst>
      <p:ext uri="{BB962C8B-B14F-4D97-AF65-F5344CB8AC3E}">
        <p14:creationId xmlns:p14="http://schemas.microsoft.com/office/powerpoint/2010/main" val="393903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05FC5-D45A-4B3C-EEE7-487BBFBC2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7E882D7-2766-2D0D-8541-8DABB6BCFC52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31.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Penalties for non-compliant activities can bring fines, sanctions, and _________.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EED0847-4AB5-5CDF-63FB-BF9BC0272BD5}"/>
              </a:ext>
            </a:extLst>
          </p:cNvPr>
          <p:cNvSpPr/>
          <p:nvPr/>
        </p:nvSpPr>
        <p:spPr>
          <a:xfrm>
            <a:off x="1430976" y="1699452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Imprisonment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BDFA428-6B4D-B103-6A07-2897D07E52C1}"/>
              </a:ext>
            </a:extLst>
          </p:cNvPr>
          <p:cNvSpPr/>
          <p:nvPr/>
        </p:nvSpPr>
        <p:spPr>
          <a:xfrm>
            <a:off x="1430977" y="2615571"/>
            <a:ext cx="3365612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Loss of Medicare certification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754CA2C-3678-D074-4573-7FE9E3C927B4}"/>
              </a:ext>
            </a:extLst>
          </p:cNvPr>
          <p:cNvSpPr/>
          <p:nvPr/>
        </p:nvSpPr>
        <p:spPr>
          <a:xfrm>
            <a:off x="1430976" y="3429000"/>
            <a:ext cx="3365612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Facility closure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E95FED1-8B2D-DA4E-94E5-D4CAECD7C5FE}"/>
              </a:ext>
            </a:extLst>
          </p:cNvPr>
          <p:cNvSpPr/>
          <p:nvPr/>
        </p:nvSpPr>
        <p:spPr>
          <a:xfrm>
            <a:off x="1430974" y="4242428"/>
            <a:ext cx="3365613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All of the above</a:t>
            </a:r>
          </a:p>
        </p:txBody>
      </p:sp>
    </p:spTree>
    <p:extLst>
      <p:ext uri="{BB962C8B-B14F-4D97-AF65-F5344CB8AC3E}">
        <p14:creationId xmlns:p14="http://schemas.microsoft.com/office/powerpoint/2010/main" val="167545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FF1FE-F0C5-4356-B6B6-0BDAF2E85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F8B4D77-8D4C-4F25-A5C5-6E1242CE0254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32.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Appropriate training for hospital personnel should include: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114E03E-F8CF-5467-DD67-16D825FEF27D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Training in Corporate Ethics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003B81B-4E6D-4629-7ACB-5D25CA13BA31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Local Statutes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19EF788-33FB-948A-AD8A-569C37301EB2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A complete understanding of the Federal Registry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48B9DCA-47DA-E9FE-4D3A-F9FD30966FB7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Referral procedures for self-patients patients</a:t>
            </a:r>
          </a:p>
        </p:txBody>
      </p:sp>
    </p:spTree>
    <p:extLst>
      <p:ext uri="{BB962C8B-B14F-4D97-AF65-F5344CB8AC3E}">
        <p14:creationId xmlns:p14="http://schemas.microsoft.com/office/powerpoint/2010/main" val="60252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2FC96-E8D9-3D13-40EC-AE19B5A0D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16238F9-9633-974F-FDE3-0FB28196CD08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33.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All of the following are effective monitoring methods of compliance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2E84579-5387-09EC-AE07-DB30A50E5364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Patient Access coding of DRG’s for the submission of claims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C9D59C3-BFC1-8960-69F4-55188837D6DD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Physician Self-Referral prohibition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0180168-8ECA-9695-B8C3-522716E16343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Reimbursement mechanisms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52C3997-A707-4D8C-7B8C-737E31DF0F28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Cost reporting</a:t>
            </a:r>
          </a:p>
        </p:txBody>
      </p:sp>
    </p:spTree>
    <p:extLst>
      <p:ext uri="{BB962C8B-B14F-4D97-AF65-F5344CB8AC3E}">
        <p14:creationId xmlns:p14="http://schemas.microsoft.com/office/powerpoint/2010/main" val="349546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E2386-4406-C701-E5EA-56C5A482C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E7FC365-5652-D693-8518-1E7B670DB3F7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34.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All of the following are benefits of an effective compliance plan except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A7EC339-30C9-C648-DB04-96D5A489FC8D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Identifies weaknesses in internal systems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8450747-4A25-11D1-244B-2587B1A7CB9B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Improves the quality of care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1CF66E-E36B-F3AA-DBDD-B4C54665DC75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By early detection and reporting, it can increase the hospital’s exposure to civil penalties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88DB9F7-D826-A31F-3604-F76FD39BC184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It encourages employees to report potential problems</a:t>
            </a:r>
          </a:p>
        </p:txBody>
      </p:sp>
    </p:spTree>
    <p:extLst>
      <p:ext uri="{BB962C8B-B14F-4D97-AF65-F5344CB8AC3E}">
        <p14:creationId xmlns:p14="http://schemas.microsoft.com/office/powerpoint/2010/main" val="136865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4DA17-0221-B1F9-C2BF-2FBA38688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4F73F9F-B7EB-6861-59CF-1EFB1967E0BD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35.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All of the following services are not considered a part of the hospital and should not be included in the evaluation of a hospital’s compliance plan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BC6EB0F-768F-75FC-1092-FEB7F644A387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Emergency Room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15B623-E162-36CE-7EC5-A020E38DD6D0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Home Health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DC5C40B-8B2C-D16A-ABA2-FB193A71F138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Hospice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CD29839-7A65-9802-552A-77C292DE3ED0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Rural Health Clinics</a:t>
            </a:r>
          </a:p>
        </p:txBody>
      </p:sp>
    </p:spTree>
    <p:extLst>
      <p:ext uri="{BB962C8B-B14F-4D97-AF65-F5344CB8AC3E}">
        <p14:creationId xmlns:p14="http://schemas.microsoft.com/office/powerpoint/2010/main" val="18700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E6512-AEC4-D2FC-B4E6-BA1EA1B08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8BC4A3A-21D1-858E-C091-501A300FF2E8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36.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If any condition-level deficiencies exist during the accreditation process, the State Survey Agency will refer the matter to: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B750485-391C-EA08-6B8D-249A61E3BCBD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Department of Health and Human Services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CC92655-8DA4-C14A-CCCD-6AF89920C4DD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Office of Inspector General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C22B51E-7C3B-78A5-66FF-0A7365D89C91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CMS Regional Office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D476C5C-3984-8788-75CF-4F06652FF2C8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Office of Evaluations and Inspections</a:t>
            </a:r>
          </a:p>
        </p:txBody>
      </p:sp>
    </p:spTree>
    <p:extLst>
      <p:ext uri="{BB962C8B-B14F-4D97-AF65-F5344CB8AC3E}">
        <p14:creationId xmlns:p14="http://schemas.microsoft.com/office/powerpoint/2010/main" val="686381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3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58452-5A17-8B85-87A6-DAEE3AE36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975F4D8-480D-B685-4231-D16B76271F7F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37.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Social Security Act mandates the establishment of standards for all of the following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AFEE58D-6E16-814D-D65E-FCEEF3EB7B2B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Compliance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7765CA-9583-97A2-BC8B-9DFD9D895A10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Health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59CA238-56F6-A541-A37D-E6A18A044348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Safety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92235E6-0B07-33DB-E459-490B89FE316C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CLIA</a:t>
            </a:r>
          </a:p>
        </p:txBody>
      </p:sp>
    </p:spTree>
    <p:extLst>
      <p:ext uri="{BB962C8B-B14F-4D97-AF65-F5344CB8AC3E}">
        <p14:creationId xmlns:p14="http://schemas.microsoft.com/office/powerpoint/2010/main" val="36030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D383D-9DDE-E0E9-A02C-5DD90F2F6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E098210-1092-0A26-6735-71F97322CAAC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38.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Which of the following is not an office of the OIG?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F0564E1-CA0A-C3D3-7A65-7DFADA163AB4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Office of Audit Services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C1182C9-ACC1-934C-889D-60132DC6CC11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Office of Evaluation and Inspections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2B705A4-8D95-673B-0109-E9AFD35330E5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Office of Internal Affairs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4709FD0-0FFB-08E7-6315-022F79F76704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Office of Counsel to the Inspector General</a:t>
            </a:r>
          </a:p>
        </p:txBody>
      </p:sp>
    </p:spTree>
    <p:extLst>
      <p:ext uri="{BB962C8B-B14F-4D97-AF65-F5344CB8AC3E}">
        <p14:creationId xmlns:p14="http://schemas.microsoft.com/office/powerpoint/2010/main" val="371632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69AE0-A9F9-0888-E9D0-8C9E93382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FD3BA5F-F3DD-4A2D-D01F-121B2F15BDCC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39.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Who provides legal advice and representation to the OIG on matters relating to Medicare and Medicaid?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F0E7965-3FF7-9FB0-B9C2-B2ECC2E43A90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The Office of Counsel to the Inspector General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CA7B2E0-1FD3-3EB2-6A71-5911A0DB0DE8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The Office of Investigations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90BC287-7F79-E36E-1C7C-8FD21AB0EF8A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The Office of Evaluations and Inspections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9DB62AE-C11C-D76E-86F3-5C6847152F57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The Office of Audit Services</a:t>
            </a:r>
          </a:p>
        </p:txBody>
      </p:sp>
    </p:spTree>
    <p:extLst>
      <p:ext uri="{BB962C8B-B14F-4D97-AF65-F5344CB8AC3E}">
        <p14:creationId xmlns:p14="http://schemas.microsoft.com/office/powerpoint/2010/main" val="365007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DC55E-ED0E-444A-58A6-472AC8ECA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E171069-730C-874D-4756-1348C0D5A886}"/>
              </a:ext>
            </a:extLst>
          </p:cNvPr>
          <p:cNvSpPr/>
          <p:nvPr/>
        </p:nvSpPr>
        <p:spPr>
          <a:xfrm>
            <a:off x="1306286" y="413657"/>
            <a:ext cx="9644743" cy="10014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40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Office of Counsel to the Inspector General provides all of the following functions except:</a:t>
            </a:r>
            <a:endParaRPr lang="en-US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4485512-6DF1-BFDD-DB50-2074FF447877}"/>
              </a:ext>
            </a:extLst>
          </p:cNvPr>
          <p:cNvSpPr/>
          <p:nvPr/>
        </p:nvSpPr>
        <p:spPr>
          <a:xfrm>
            <a:off x="1430976" y="1699452"/>
            <a:ext cx="5467129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A. Monitors corporate integrity agreements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AB7365-ECF8-0A90-CF0E-458D996C5D53}"/>
              </a:ext>
            </a:extLst>
          </p:cNvPr>
          <p:cNvSpPr/>
          <p:nvPr/>
        </p:nvSpPr>
        <p:spPr>
          <a:xfrm>
            <a:off x="1430977" y="2615571"/>
            <a:ext cx="5467128" cy="6318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B. Issues fraud alerts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9BD29BE-1C99-CE5B-1A14-7B34CA8A8179}"/>
              </a:ext>
            </a:extLst>
          </p:cNvPr>
          <p:cNvSpPr/>
          <p:nvPr/>
        </p:nvSpPr>
        <p:spPr>
          <a:xfrm>
            <a:off x="1430976" y="3429000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C. Presents recommendations for improving program operations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156FC54-F8EB-DD71-3714-CBB500E5D2C4}"/>
              </a:ext>
            </a:extLst>
          </p:cNvPr>
          <p:cNvSpPr/>
          <p:nvPr/>
        </p:nvSpPr>
        <p:spPr>
          <a:xfrm>
            <a:off x="1430974" y="4242428"/>
            <a:ext cx="5467128" cy="63181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D. Renders advisory opinions</a:t>
            </a:r>
          </a:p>
        </p:txBody>
      </p:sp>
    </p:spTree>
    <p:extLst>
      <p:ext uri="{BB962C8B-B14F-4D97-AF65-F5344CB8AC3E}">
        <p14:creationId xmlns:p14="http://schemas.microsoft.com/office/powerpoint/2010/main" val="369303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E1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31770</TotalTime>
  <Words>1553</Words>
  <Application>Microsoft Macintosh PowerPoint</Application>
  <PresentationFormat>Widescreen</PresentationFormat>
  <Paragraphs>222</Paragraphs>
  <Slides>43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Aptos</vt:lpstr>
      <vt:lpstr>Aptos Display</vt:lpstr>
      <vt:lpstr>Arial</vt:lpstr>
      <vt:lpstr>Bookman Old Style</vt:lpstr>
      <vt:lpstr>Times New Roman</vt:lpstr>
      <vt:lpstr>Office Theme</vt:lpstr>
      <vt:lpstr>CCT Practice Exam</vt:lpstr>
      <vt:lpstr>PowerPoint Presentation</vt:lpstr>
      <vt:lpstr>Certified Compliance Technician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CRCE Practice Exam</dc:title>
  <dc:creator>Emoni White</dc:creator>
  <cp:lastModifiedBy>Emoni White</cp:lastModifiedBy>
  <cp:revision>148</cp:revision>
  <dcterms:created xsi:type="dcterms:W3CDTF">2024-04-12T15:55:31Z</dcterms:created>
  <dcterms:modified xsi:type="dcterms:W3CDTF">2024-10-25T19:47:32Z</dcterms:modified>
</cp:coreProperties>
</file>